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19" r:id="rId3"/>
    <p:sldId id="258" r:id="rId4"/>
    <p:sldId id="320" r:id="rId5"/>
    <p:sldId id="291" r:id="rId6"/>
    <p:sldId id="290" r:id="rId7"/>
    <p:sldId id="318" r:id="rId8"/>
    <p:sldId id="295" r:id="rId9"/>
    <p:sldId id="317" r:id="rId10"/>
    <p:sldId id="296" r:id="rId11"/>
    <p:sldId id="316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BE"/>
    <a:srgbClr val="D4F5FA"/>
    <a:srgbClr val="FF0000"/>
    <a:srgbClr val="FFCC00"/>
    <a:srgbClr val="ECE6E8"/>
    <a:srgbClr val="DDDDDD"/>
    <a:srgbClr val="B29FA4"/>
    <a:srgbClr val="007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E5726F-FA65-6B4A-82EB-2754CC1625D2}" v="1992" dt="2018-09-07T15:56:20.2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84" autoAdjust="0"/>
    <p:restoredTop sz="94660"/>
  </p:normalViewPr>
  <p:slideViewPr>
    <p:cSldViewPr>
      <p:cViewPr varScale="1">
        <p:scale>
          <a:sx n="120" d="100"/>
          <a:sy n="120" d="100"/>
        </p:scale>
        <p:origin x="200" y="4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dirty="0"/>
              <a:t>Percentage Variance From Mean Dropped Call</a:t>
            </a:r>
            <a:r>
              <a:rPr lang="en-GB" sz="1400" baseline="0" dirty="0"/>
              <a:t> </a:t>
            </a:r>
            <a:r>
              <a:rPr lang="en-GB" sz="1400" dirty="0"/>
              <a:t>Rate</a:t>
            </a:r>
          </a:p>
        </c:rich>
      </c:tx>
      <c:layout>
        <c:manualLayout>
          <c:xMode val="edge"/>
          <c:yMode val="edge"/>
          <c:x val="0.113341714866149"/>
          <c:y val="4.7218614071146997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 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1">
                  <c:v>0.17647058823529399</c:v>
                </c:pt>
                <c:pt idx="2" formatCode="0.0%">
                  <c:v>0.148148148148148</c:v>
                </c:pt>
                <c:pt idx="3">
                  <c:v>0.17291233731866401</c:v>
                </c:pt>
                <c:pt idx="4">
                  <c:v>0.16104298576866699</c:v>
                </c:pt>
                <c:pt idx="5">
                  <c:v>0.18307949057668699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83-624D-B434-5BAA2A29E59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1">
                  <c:v>-3.9215686274509901E-2</c:v>
                </c:pt>
                <c:pt idx="2">
                  <c:v>-3.7037037037037097E-2</c:v>
                </c:pt>
                <c:pt idx="3">
                  <c:v>-3.08374636991877E-2</c:v>
                </c:pt>
                <c:pt idx="4">
                  <c:v>-4.8973122912543701E-2</c:v>
                </c:pt>
                <c:pt idx="5">
                  <c:v>-4.5872726290563902E-2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83-624D-B434-5BAA2A29E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1166640"/>
        <c:axId val="179116896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83-624D-B434-5BAA2A29E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1166640"/>
        <c:axId val="1791168960"/>
      </c:lineChart>
      <c:catAx>
        <c:axId val="179116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100"/>
            </a:pPr>
            <a:endParaRPr lang="en-US"/>
          </a:p>
        </c:txPr>
        <c:crossAx val="1791168960"/>
        <c:crosses val="autoZero"/>
        <c:auto val="1"/>
        <c:lblAlgn val="ctr"/>
        <c:lblOffset val="100"/>
        <c:noMultiLvlLbl val="0"/>
      </c:catAx>
      <c:valAx>
        <c:axId val="1791168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791166640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217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4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609600" y="1556793"/>
            <a:ext cx="10972800" cy="4320133"/>
          </a:xfrm>
        </p:spPr>
        <p:txBody>
          <a:bodyPr/>
          <a:lstStyle>
            <a:lvl1pPr>
              <a:defRPr sz="2400"/>
            </a:lvl1pPr>
            <a:lvl2pPr marL="719138" indent="-261938">
              <a:defRPr sz="2400"/>
            </a:lvl2pPr>
            <a:lvl3pPr marL="1074738" indent="-269875">
              <a:defRPr sz="2000"/>
            </a:lvl3pPr>
            <a:lvl4pPr marL="1439863" indent="-271463">
              <a:defRPr sz="1800"/>
            </a:lvl4pPr>
            <a:lvl5pPr marL="1701800" indent="-1778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7DE26B6-231F-4EC1-A7D1-3DCF5872E857}"/>
              </a:ext>
            </a:extLst>
          </p:cNvPr>
          <p:cNvSpPr/>
          <p:nvPr userDrawn="1"/>
        </p:nvSpPr>
        <p:spPr>
          <a:xfrm>
            <a:off x="9480376" y="5517232"/>
            <a:ext cx="2520280" cy="11521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2050" name="Picture 2" descr="Image result for Global certification forum">
            <a:extLst>
              <a:ext uri="{FF2B5EF4-FFF2-40B4-BE49-F238E27FC236}">
                <a16:creationId xmlns:a16="http://schemas.microsoft.com/office/drawing/2014/main" id="{298913CC-3C3D-4305-80D9-C2D45551556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55337" y="6381327"/>
            <a:ext cx="1180553" cy="42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30135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18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5600" indent="-355600">
              <a:defRPr sz="1800"/>
            </a:lvl1pPr>
            <a:lvl2pPr marL="719138" indent="-269875">
              <a:defRPr sz="1800"/>
            </a:lvl2pPr>
            <a:lvl3pPr marL="1074738" indent="-177800">
              <a:defRPr sz="1600"/>
            </a:lvl3pPr>
            <a:lvl4pPr marL="1439863" indent="-271463">
              <a:defRPr sz="1600"/>
            </a:lvl4pPr>
            <a:lvl5pPr marL="1701800" indent="-177800"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Open market strategy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008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103" r:id="rId12"/>
    <p:sldLayoutId id="2147484104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hyperlink" Target="mailto:gcf@globalcertificationforum.org" TargetMode="External"/><Relationship Id="rId2" Type="http://schemas.openxmlformats.org/officeDocument/2006/relationships/hyperlink" Target="https://www.linkedin.com/company/global-certification-forum-gcf-lt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gcf_certified?lang=en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://www.globalcertificationforum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7706" y="2924944"/>
            <a:ext cx="10363200" cy="1470025"/>
          </a:xfrm>
        </p:spPr>
        <p:txBody>
          <a:bodyPr/>
          <a:lstStyle/>
          <a:p>
            <a:r>
              <a:rPr lang="en-IE" dirty="0"/>
              <a:t>Device Certification for the Americas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7706" y="4653136"/>
            <a:ext cx="8534400" cy="838200"/>
          </a:xfrm>
        </p:spPr>
        <p:txBody>
          <a:bodyPr/>
          <a:lstStyle/>
          <a:p>
            <a:r>
              <a:rPr lang="en-IE" dirty="0"/>
              <a:t>Mobile World Congress Americas</a:t>
            </a:r>
          </a:p>
          <a:p>
            <a:endParaRPr lang="en-IE" dirty="0"/>
          </a:p>
          <a:p>
            <a:r>
              <a:rPr lang="en-IE" dirty="0"/>
              <a:t>9am – 10am</a:t>
            </a:r>
          </a:p>
          <a:p>
            <a:r>
              <a:rPr lang="en-IE" dirty="0"/>
              <a:t>September, 14</a:t>
            </a:r>
            <a:r>
              <a:rPr lang="en-IE" baseline="30000" dirty="0"/>
              <a:t>th</a:t>
            </a:r>
            <a:r>
              <a:rPr lang="en-IE" dirty="0"/>
              <a:t> 2018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58FD0-9F7D-8747-8FEF-446B8C896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Becoming a GCF Member…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F223F-C390-C246-8655-1C3610B64F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77E9F6-A41D-0749-9BBA-61AAAEDF8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i="1" dirty="0"/>
              <a:t>GCF’s Certification is developed and driven by its members.</a:t>
            </a:r>
          </a:p>
          <a:p>
            <a:pPr marL="0" indent="0">
              <a:buNone/>
            </a:pPr>
            <a:r>
              <a:rPr lang="en-US" sz="2400" dirty="0"/>
              <a:t>Members include: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Network Operators and Service Providers</a:t>
            </a:r>
          </a:p>
          <a:p>
            <a:endParaRPr lang="en-US" sz="2400" dirty="0"/>
          </a:p>
          <a:p>
            <a:r>
              <a:rPr lang="en-US" sz="2400" dirty="0"/>
              <a:t>Manufacturers</a:t>
            </a:r>
          </a:p>
          <a:p>
            <a:endParaRPr lang="en-US" sz="2400" dirty="0"/>
          </a:p>
          <a:p>
            <a:r>
              <a:rPr lang="en-US" sz="2400" dirty="0"/>
              <a:t>Test Labs and Test Equipment manufacturers</a:t>
            </a:r>
          </a:p>
        </p:txBody>
      </p:sp>
    </p:spTree>
    <p:extLst>
      <p:ext uri="{BB962C8B-B14F-4D97-AF65-F5344CB8AC3E}">
        <p14:creationId xmlns:p14="http://schemas.microsoft.com/office/powerpoint/2010/main" val="3819891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17A81C-645D-A34B-AED2-C57A6928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D1479-1254-AA4A-BC78-A06B5E15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071B9-EB30-0E42-A748-057BD797222B}"/>
              </a:ext>
            </a:extLst>
          </p:cNvPr>
          <p:cNvSpPr txBox="1"/>
          <p:nvPr/>
        </p:nvSpPr>
        <p:spPr>
          <a:xfrm>
            <a:off x="1376467" y="4118302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2"/>
              </a:rPr>
              <a:t>https://www.linkedin.com/company/global-certification-forum-gcf-ltd/</a:t>
            </a:r>
            <a:r>
              <a:rPr lang="en-US" sz="20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FB6983-A7B3-6A41-82DD-82736D0E5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2" y="4083407"/>
            <a:ext cx="546100" cy="46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A0EF08-806B-F742-ABDE-4A255FF9A555}"/>
              </a:ext>
            </a:extLst>
          </p:cNvPr>
          <p:cNvSpPr txBox="1"/>
          <p:nvPr/>
        </p:nvSpPr>
        <p:spPr>
          <a:xfrm>
            <a:off x="1376467" y="342900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4"/>
              </a:rPr>
              <a:t>www.globalcertificationforum.org</a:t>
            </a:r>
            <a:r>
              <a:rPr lang="en-US" sz="2000" b="1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CB8BE1-4E6B-8349-94C8-6666A50DF4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81" y="4653136"/>
            <a:ext cx="797882" cy="7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4CC450-E604-5A4D-A618-DF2940BE62E7}"/>
              </a:ext>
            </a:extLst>
          </p:cNvPr>
          <p:cNvSpPr txBox="1"/>
          <p:nvPr/>
        </p:nvSpPr>
        <p:spPr>
          <a:xfrm>
            <a:off x="1469363" y="4852022"/>
            <a:ext cx="7506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6"/>
              </a:rPr>
              <a:t>@</a:t>
            </a:r>
            <a:r>
              <a:rPr lang="en-US" sz="2000" dirty="0" err="1">
                <a:hlinkClick r:id="rId6"/>
              </a:rPr>
              <a:t>GCF_Certified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0C377-1EEE-40B1-B6FB-9FA89C9929E7}"/>
              </a:ext>
            </a:extLst>
          </p:cNvPr>
          <p:cNvSpPr txBox="1"/>
          <p:nvPr/>
        </p:nvSpPr>
        <p:spPr>
          <a:xfrm>
            <a:off x="1343472" y="266203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7"/>
              </a:rPr>
              <a:t>gcf@globalcertificationforum.org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467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2F622E-9AFE-5D4C-BD9B-915C66F71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Device Certification for the Americas</a:t>
            </a:r>
            <a:br>
              <a:rPr lang="en-US" dirty="0"/>
            </a:br>
            <a:r>
              <a:rPr lang="en-US" dirty="0"/>
              <a:t>Agenda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4EDC1-AF1B-624E-8AD2-98BE2DCF7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2</a:t>
            </a:fld>
            <a:endParaRPr lang="en-US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CFEB4B-58BD-7743-A062-EA047EF599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51929"/>
              </p:ext>
            </p:extLst>
          </p:nvPr>
        </p:nvGraphicFramePr>
        <p:xfrm>
          <a:off x="695400" y="1706833"/>
          <a:ext cx="11089232" cy="241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4176732171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726610430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031863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Speakers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59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09:10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Ensuring 5G is a success: </a:t>
                      </a:r>
                      <a:r>
                        <a:rPr lang="en-US" sz="1400" dirty="0"/>
                        <a:t>What does GCF bring?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Chris Hogg (GCF 5G Lead)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28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09:20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Mass market Internet of Things (IoT) </a:t>
                      </a:r>
                      <a:r>
                        <a:rPr lang="en-US" sz="1400" dirty="0"/>
                        <a:t>– </a:t>
                      </a:r>
                    </a:p>
                    <a:p>
                      <a:r>
                        <a:rPr lang="en-US" sz="1400" dirty="0"/>
                        <a:t>How do we ensure it all works?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Asif Hamidullah (GCF IoT Lead)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925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09:30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Panel Discussion: Ensuring device-network interoperability for the future</a:t>
                      </a:r>
                      <a:r>
                        <a:rPr lang="en-US" sz="1400" b="1"/>
                        <a:t>. </a:t>
                      </a:r>
                    </a:p>
                    <a:p>
                      <a:r>
                        <a:rPr lang="en-US" sz="1400"/>
                        <a:t>An </a:t>
                      </a:r>
                      <a:r>
                        <a:rPr lang="en-US" sz="1400" dirty="0"/>
                        <a:t>Americas perspective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Nick Baustert (Sprint, Moderator)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Mark Sargent (CTIA, Panelist)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Javier Lorca (Telefonica, Panelist)</a:t>
                      </a:r>
                    </a:p>
                    <a:p>
                      <a:r>
                        <a:rPr lang="en-US" sz="1400" dirty="0"/>
                        <a:t>Daniel Quant (Multi-Tech, Panelist)</a:t>
                      </a:r>
                    </a:p>
                    <a:p>
                      <a:r>
                        <a:rPr lang="en-US" sz="1400" dirty="0" err="1"/>
                        <a:t>Artun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Kutchuk</a:t>
                      </a:r>
                      <a:r>
                        <a:rPr lang="en-US" sz="1400" dirty="0"/>
                        <a:t> (W2BI, Panelist)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935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09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itle 2"/>
          <p:cNvSpPr>
            <a:spLocks noGrp="1"/>
          </p:cNvSpPr>
          <p:nvPr>
            <p:ph type="title"/>
          </p:nvPr>
        </p:nvSpPr>
        <p:spPr>
          <a:xfrm>
            <a:off x="479376" y="274638"/>
            <a:ext cx="10441160" cy="850106"/>
          </a:xfrm>
        </p:spPr>
        <p:txBody>
          <a:bodyPr/>
          <a:lstStyle/>
          <a:p>
            <a:r>
              <a:rPr lang="en-GB" altLang="en-US" dirty="0"/>
              <a:t>Global Certification Forum (GCF) - who are we?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8FBC654-EBFB-4180-8739-C50EC70D7D2A}" type="slidenum">
              <a:rPr lang="en-US" altLang="en-US" sz="1000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3</a:t>
            </a:fld>
            <a:endParaRPr lang="en-US" altLang="en-US" sz="1000" dirty="0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7408" y="3681560"/>
            <a:ext cx="105851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  <a:defRPr/>
            </a:pPr>
            <a:r>
              <a:rPr lang="en-GB" sz="2000" b="1" dirty="0">
                <a:latin typeface="+mn-lt"/>
                <a:ea typeface="ＭＳ Ｐゴシック" charset="0"/>
                <a:cs typeface="ＭＳ Ｐゴシック" charset="0"/>
              </a:rPr>
              <a:t>The mobile industry’s device certification scheme.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solidFill>
                  <a:schemeClr val="accent4"/>
                </a:solidFill>
                <a:latin typeface="+mn-lt"/>
                <a:ea typeface="ＭＳ Ｐゴシック" charset="0"/>
                <a:cs typeface="ＭＳ Ｐゴシック" charset="0"/>
              </a:rPr>
              <a:t>300+ </a:t>
            </a: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members from across the globe and growing.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Major brands participate (Carriers, Manufacturers and Test Industry)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&gt; 500 products certified per year.</a:t>
            </a:r>
          </a:p>
          <a:p>
            <a:pPr lvl="1" algn="just">
              <a:spcAft>
                <a:spcPts val="600"/>
              </a:spcAft>
              <a:defRPr/>
            </a:pPr>
            <a:endParaRPr lang="en-GB" sz="18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285750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latin typeface="+mn-lt"/>
                <a:ea typeface="ＭＳ Ｐゴシック" charset="0"/>
                <a:cs typeface="ＭＳ Ｐゴシック" charset="0"/>
              </a:rPr>
              <a:t>Provides a certification process for 3GPP/3GPP2 mobile devices.</a:t>
            </a:r>
          </a:p>
          <a:p>
            <a:pPr marL="285750" indent="-285750" algn="just">
              <a:spcAft>
                <a:spcPts val="600"/>
              </a:spcAft>
              <a:buFont typeface="Arial"/>
              <a:buChar char="•"/>
              <a:defRPr/>
            </a:pPr>
            <a:endParaRPr lang="en-GB" sz="2000" dirty="0">
              <a:latin typeface="+mn-lt"/>
              <a:ea typeface="ＭＳ Ｐゴシック" charset="0"/>
              <a:cs typeface="ＭＳ Ｐゴシック" charset="0"/>
            </a:endParaRPr>
          </a:p>
          <a:p>
            <a:pPr marL="285750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latin typeface="+mn-lt"/>
                <a:ea typeface="ＭＳ Ｐゴシック" charset="0"/>
                <a:cs typeface="ＭＳ Ｐゴシック" charset="0"/>
              </a:rPr>
              <a:t>A GCF certified product has an assured level of interoperability.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27448" y="1186635"/>
            <a:ext cx="9793088" cy="2314373"/>
            <a:chOff x="1127448" y="908911"/>
            <a:chExt cx="9793088" cy="238638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448" y="908911"/>
              <a:ext cx="9793088" cy="237607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323380" y="3049071"/>
              <a:ext cx="399593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accent5">
                      <a:lumMod val="50000"/>
                    </a:schemeClr>
                  </a:solidFill>
                </a:rPr>
                <a:t>Operator Members,  Associate Operator Members &amp; Subsidiaries</a:t>
              </a:r>
              <a:endParaRPr lang="en-US" sz="10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116309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GPP-logo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88" y="1464767"/>
            <a:ext cx="1166131" cy="51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sma_logo.gif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847" y="1314553"/>
            <a:ext cx="910324" cy="71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GMN_Logo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5364289"/>
            <a:ext cx="2117385" cy="89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tsi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88" y="2682776"/>
            <a:ext cx="1607309" cy="55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nfc_foru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88" y="4090263"/>
            <a:ext cx="1208055" cy="61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GTI-Logo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832" y="2488111"/>
            <a:ext cx="942206" cy="94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logo_tsdsi_color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873" y="2648609"/>
            <a:ext cx="1270273" cy="5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Wi-Fi Allianc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716" y="3926424"/>
            <a:ext cx="996634" cy="830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Partners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4721" y="4114990"/>
            <a:ext cx="2077621" cy="4535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66166" y="2369520"/>
            <a:ext cx="1050032" cy="9319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z="133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en-US" altLang="en-US" sz="13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83832A6-5C8A-5644-B6B4-F5F8C994285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641" y="5311264"/>
            <a:ext cx="1504665" cy="978403"/>
          </a:xfrm>
          <a:prstGeom prst="rect">
            <a:avLst/>
          </a:prstGeom>
        </p:spPr>
      </p:pic>
      <p:pic>
        <p:nvPicPr>
          <p:cNvPr id="21" name="Shape 177">
            <a:extLst>
              <a:ext uri="{FF2B5EF4-FFF2-40B4-BE49-F238E27FC236}">
                <a16:creationId xmlns:a16="http://schemas.microsoft.com/office/drawing/2014/main" id="{C5DD5617-894B-49AD-A172-FBC84A7FA4D0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977938" y="3559203"/>
            <a:ext cx="2962275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F5BEF2-C0E8-C549-A1FA-1322413657A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545" y="1299134"/>
            <a:ext cx="1616780" cy="8435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8D160A-859D-3C41-81FA-0D53E44BD90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474" y="3959781"/>
            <a:ext cx="1365419" cy="8718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F531AE-C3F1-49CC-BE72-3230EC7885B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951693" y="918732"/>
            <a:ext cx="1507226" cy="150722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CB9F41-47EF-47F4-B533-03C2798B645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11842" y="5393233"/>
            <a:ext cx="2071387" cy="69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7718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196752"/>
            <a:ext cx="10094912" cy="1180728"/>
          </a:xfrm>
        </p:spPr>
        <p:txBody>
          <a:bodyPr/>
          <a:lstStyle/>
          <a:p>
            <a:r>
              <a:rPr lang="en-US" dirty="0"/>
              <a:t>ODMs and their partners can build more interoperable products using GCF certified platforms and by testing their final product to GCF’s test plan.</a:t>
            </a:r>
          </a:p>
          <a:p>
            <a:r>
              <a:rPr lang="en-US" dirty="0"/>
              <a:t>On average GCF members’ products have 20% fewer call drops.</a:t>
            </a:r>
          </a:p>
          <a:p>
            <a:r>
              <a:rPr lang="en-US" dirty="0"/>
              <a:t>Making your product work well with the worlds’ networks is critical to achieving success in a highly competitive market.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Why GCF?  </a:t>
            </a:r>
            <a:r>
              <a:rPr lang="en-US" sz="2400" i="1" dirty="0"/>
              <a:t>Good interoperability = better for business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5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279964"/>
              </p:ext>
            </p:extLst>
          </p:nvPr>
        </p:nvGraphicFramePr>
        <p:xfrm>
          <a:off x="1127448" y="3068961"/>
          <a:ext cx="9217024" cy="2677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127448" y="6093296"/>
            <a:ext cx="9217024" cy="576064"/>
          </a:xfrm>
          <a:prstGeom prst="roundRect">
            <a:avLst/>
          </a:prstGeom>
          <a:solidFill>
            <a:srgbClr val="007E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GCF member products interoperate significantly better on networks. </a:t>
            </a:r>
          </a:p>
        </p:txBody>
      </p:sp>
    </p:spTree>
    <p:extLst>
      <p:ext uri="{BB962C8B-B14F-4D97-AF65-F5344CB8AC3E}">
        <p14:creationId xmlns:p14="http://schemas.microsoft.com/office/powerpoint/2010/main" val="270407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EA1009-134E-9240-8FDF-BD248CCA5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GCF’s Certification scope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8A68D-46E0-EE40-9E88-91271C815D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B01D0C-7978-BE40-A9E4-BE7466DED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3304406" cy="313956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2658980-CA46-5648-AF1D-EF55326347DA}"/>
              </a:ext>
            </a:extLst>
          </p:cNvPr>
          <p:cNvSpPr/>
          <p:nvPr/>
        </p:nvSpPr>
        <p:spPr>
          <a:xfrm>
            <a:off x="4727848" y="1988840"/>
            <a:ext cx="3960440" cy="1008112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Services and Applications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60BC622-A7A0-5D46-A030-EA9C240EF9F3}"/>
              </a:ext>
            </a:extLst>
          </p:cNvPr>
          <p:cNvSpPr/>
          <p:nvPr/>
        </p:nvSpPr>
        <p:spPr>
          <a:xfrm>
            <a:off x="4736849" y="3212976"/>
            <a:ext cx="3942438" cy="1843416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Radio Technologies</a:t>
            </a:r>
          </a:p>
          <a:p>
            <a:pPr algn="ctr"/>
            <a:r>
              <a:rPr lang="en-US" sz="1600" dirty="0"/>
              <a:t>(2G, 3G, </a:t>
            </a:r>
            <a:r>
              <a:rPr lang="en-US" sz="1600" dirty="0">
                <a:solidFill>
                  <a:schemeClr val="bg1"/>
                </a:solidFill>
              </a:rPr>
              <a:t>4G</a:t>
            </a:r>
            <a:r>
              <a:rPr lang="en-US" sz="1600" dirty="0"/>
              <a:t>, 5G)</a:t>
            </a:r>
          </a:p>
          <a:p>
            <a:pPr algn="ctr"/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48388C6-1798-BF43-9D18-118C746C0B56}"/>
              </a:ext>
            </a:extLst>
          </p:cNvPr>
          <p:cNvSpPr/>
          <p:nvPr/>
        </p:nvSpPr>
        <p:spPr>
          <a:xfrm>
            <a:off x="9192344" y="1988840"/>
            <a:ext cx="2232248" cy="3139560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Related Tech.</a:t>
            </a:r>
          </a:p>
          <a:p>
            <a:pPr algn="ctr"/>
            <a:r>
              <a:rPr lang="en-US" sz="1600" dirty="0"/>
              <a:t>(e.g. NFC, SIM, </a:t>
            </a:r>
            <a:r>
              <a:rPr lang="en-US" sz="1600" dirty="0" err="1"/>
              <a:t>eSIM</a:t>
            </a:r>
            <a:r>
              <a:rPr lang="en-US" sz="1600" dirty="0"/>
              <a:t>/RSP </a:t>
            </a:r>
            <a:r>
              <a:rPr lang="en-US" sz="1600" dirty="0" err="1"/>
              <a:t>etc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06987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AB73B-1E1D-754C-9261-E5A439B8B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8490"/>
          </a:xfrm>
        </p:spPr>
        <p:txBody>
          <a:bodyPr/>
          <a:lstStyle/>
          <a:p>
            <a:r>
              <a:rPr lang="en-US" dirty="0"/>
              <a:t>A simple Certification process…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97D10-9DD9-BD4D-87DA-3371CF523B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553272B-8CEE-8343-A48B-956752269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188" y="4654457"/>
            <a:ext cx="1120176" cy="74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32A208A-E429-4B47-8872-8715DB348CB7}"/>
              </a:ext>
            </a:extLst>
          </p:cNvPr>
          <p:cNvGrpSpPr/>
          <p:nvPr/>
        </p:nvGrpSpPr>
        <p:grpSpPr>
          <a:xfrm>
            <a:off x="7689753" y="3391895"/>
            <a:ext cx="1827240" cy="568253"/>
            <a:chOff x="3666208" y="4615666"/>
            <a:chExt cx="4446015" cy="1281261"/>
          </a:xfrm>
        </p:grpSpPr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38817D6C-EA07-E24A-A662-7D8C808DA240}"/>
                </a:ext>
              </a:extLst>
            </p:cNvPr>
            <p:cNvSpPr/>
            <p:nvPr/>
          </p:nvSpPr>
          <p:spPr>
            <a:xfrm>
              <a:off x="6177970" y="5232524"/>
              <a:ext cx="368424" cy="15145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Left-Right Arrow 9">
              <a:extLst>
                <a:ext uri="{FF2B5EF4-FFF2-40B4-BE49-F238E27FC236}">
                  <a16:creationId xmlns:a16="http://schemas.microsoft.com/office/drawing/2014/main" id="{5627F45D-B046-7E47-9972-BA37CAD6404B}"/>
                </a:ext>
              </a:extLst>
            </p:cNvPr>
            <p:cNvSpPr/>
            <p:nvPr/>
          </p:nvSpPr>
          <p:spPr>
            <a:xfrm>
              <a:off x="4219600" y="5232524"/>
              <a:ext cx="368424" cy="15145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55B9F47-4A1C-9D45-BC8F-3E4A63B119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66208" y="4797944"/>
              <a:ext cx="522442" cy="1020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C81D3AB1-0EE6-8D4E-84B9-E6D8F00D8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93159" y="4615666"/>
              <a:ext cx="1519064" cy="128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B0957264-9D1D-D149-93FD-3D87316F91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7923" y="4986462"/>
              <a:ext cx="1520263" cy="617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E49E28CC-7233-8945-BE8A-D524A1B8F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811" y="1627092"/>
            <a:ext cx="1524936" cy="9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246E7B1-72CE-3244-8ED5-C7B3BF7B3B6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78" y="1076088"/>
            <a:ext cx="5815450" cy="54841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A0E9343-8631-5C47-91DF-82374F16CB33}"/>
              </a:ext>
            </a:extLst>
          </p:cNvPr>
          <p:cNvSpPr txBox="1"/>
          <p:nvPr/>
        </p:nvSpPr>
        <p:spPr>
          <a:xfrm>
            <a:off x="9705767" y="1873082"/>
            <a:ext cx="1887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Conformance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F4E123-780E-9D42-83C7-5705A729EBF1}"/>
              </a:ext>
            </a:extLst>
          </p:cNvPr>
          <p:cNvSpPr txBox="1"/>
          <p:nvPr/>
        </p:nvSpPr>
        <p:spPr>
          <a:xfrm>
            <a:off x="9721922" y="3445190"/>
            <a:ext cx="2166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Interoperability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5B521B-6395-A240-9D23-26C983424E29}"/>
              </a:ext>
            </a:extLst>
          </p:cNvPr>
          <p:cNvSpPr txBox="1"/>
          <p:nvPr/>
        </p:nvSpPr>
        <p:spPr>
          <a:xfrm>
            <a:off x="9812045" y="4780467"/>
            <a:ext cx="1546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Field Trials</a:t>
            </a:r>
          </a:p>
        </p:txBody>
      </p:sp>
    </p:spTree>
    <p:extLst>
      <p:ext uri="{BB962C8B-B14F-4D97-AF65-F5344CB8AC3E}">
        <p14:creationId xmlns:p14="http://schemas.microsoft.com/office/powerpoint/2010/main" val="426117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1BC2E-B20C-3646-B696-9AC6B2696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searchable database of GCF Certified products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16359-BD36-1646-A508-3B2A8C249C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749076-B845-754B-BBBD-63CB3BD7B8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556792"/>
            <a:ext cx="7128792" cy="45091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08BE54-3348-7642-87CB-16BB0F458215}"/>
              </a:ext>
            </a:extLst>
          </p:cNvPr>
          <p:cNvSpPr txBox="1"/>
          <p:nvPr/>
        </p:nvSpPr>
        <p:spPr>
          <a:xfrm>
            <a:off x="8256240" y="1556792"/>
            <a:ext cx="3024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Operator Members can view detailed information about GCF Certified Devices.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Search by technology / bands / features.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Operator members are notified when new products are GCF certified.</a:t>
            </a:r>
          </a:p>
        </p:txBody>
      </p:sp>
    </p:spTree>
    <p:extLst>
      <p:ext uri="{BB962C8B-B14F-4D97-AF65-F5344CB8AC3E}">
        <p14:creationId xmlns:p14="http://schemas.microsoft.com/office/powerpoint/2010/main" val="80740968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71C6F-05A4-5C43-975F-F2FA81EA5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I influence the scope of GCF Certification?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18B2F1-F6DE-8345-8140-E1AB0C621B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633A9-8A63-364C-A8EE-4AF20C98D76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556793"/>
            <a:ext cx="4766320" cy="4320133"/>
          </a:xfrm>
        </p:spPr>
        <p:txBody>
          <a:bodyPr/>
          <a:lstStyle/>
          <a:p>
            <a:r>
              <a:rPr lang="en-US" sz="2000" dirty="0"/>
              <a:t>Yes!</a:t>
            </a:r>
          </a:p>
          <a:p>
            <a:endParaRPr lang="en-US" sz="2000" dirty="0"/>
          </a:p>
          <a:p>
            <a:r>
              <a:rPr lang="en-US" sz="2000" dirty="0"/>
              <a:t>GCF’s work program is updated quarterly.</a:t>
            </a:r>
          </a:p>
          <a:p>
            <a:endParaRPr lang="en-US" sz="2000" dirty="0"/>
          </a:p>
          <a:p>
            <a:r>
              <a:rPr lang="en-US" sz="2000" dirty="0"/>
              <a:t>Members can propose and support new areas of work.</a:t>
            </a:r>
          </a:p>
          <a:p>
            <a:endParaRPr lang="en-US" sz="2000" dirty="0"/>
          </a:p>
          <a:p>
            <a:r>
              <a:rPr lang="en-US" sz="2000" dirty="0"/>
              <a:t>GCF strongly encourages manufacturers and operators to participate in GCF to help shape the future certification regime.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7316AB-13B6-A741-B775-1E27FA6103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591057"/>
            <a:ext cx="5013541" cy="3320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FCA129-44EF-3E4C-BD6A-888267C1DED5}"/>
              </a:ext>
            </a:extLst>
          </p:cNvPr>
          <p:cNvSpPr txBox="1"/>
          <p:nvPr/>
        </p:nvSpPr>
        <p:spPr>
          <a:xfrm>
            <a:off x="6816080" y="4931487"/>
            <a:ext cx="3620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 GCF meeting, Singapore, January 2018</a:t>
            </a:r>
          </a:p>
        </p:txBody>
      </p:sp>
    </p:spTree>
    <p:extLst>
      <p:ext uri="{BB962C8B-B14F-4D97-AF65-F5344CB8AC3E}">
        <p14:creationId xmlns:p14="http://schemas.microsoft.com/office/powerpoint/2010/main" val="322921812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4855</TotalTime>
  <Words>484</Words>
  <Application>Microsoft Macintosh PowerPoint</Application>
  <PresentationFormat>Widescreen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ＭＳ Ｐゴシック</vt:lpstr>
      <vt:lpstr>ＭＳ Ｐゴシック</vt:lpstr>
      <vt:lpstr>Arial</vt:lpstr>
      <vt:lpstr>Verdana</vt:lpstr>
      <vt:lpstr>GCF 2015 16x9 PowerPoint template 19022015</vt:lpstr>
      <vt:lpstr>Device Certification for the Americas</vt:lpstr>
      <vt:lpstr>Device Certification for the Americas Agenda</vt:lpstr>
      <vt:lpstr>Global Certification Forum (GCF) - who are we?</vt:lpstr>
      <vt:lpstr>Industry Partners</vt:lpstr>
      <vt:lpstr>Why GCF?  Good interoperability = better for business</vt:lpstr>
      <vt:lpstr>GCF’s Certification scope</vt:lpstr>
      <vt:lpstr>A simple Certification process…</vt:lpstr>
      <vt:lpstr>A searchable database of GCF Certified products</vt:lpstr>
      <vt:lpstr>Can I influence the scope of GCF Certification?</vt:lpstr>
      <vt:lpstr>Becoming a GCF Member…</vt:lpstr>
      <vt:lpstr>Where to find us…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Chris Hogg</cp:lastModifiedBy>
  <cp:revision>112</cp:revision>
  <dcterms:created xsi:type="dcterms:W3CDTF">2015-02-23T16:12:12Z</dcterms:created>
  <dcterms:modified xsi:type="dcterms:W3CDTF">2018-09-20T20:50:26Z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