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Lst>
  <p:notesMasterIdLst>
    <p:notesMasterId r:id="rId7"/>
  </p:notesMasterIdLst>
  <p:sldIdLst>
    <p:sldId id="257" r:id="rId2"/>
    <p:sldId id="264" r:id="rId3"/>
    <p:sldId id="265" r:id="rId4"/>
    <p:sldId id="262" r:id="rId5"/>
    <p:sldId id="263" r:id="rId6"/>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6" userDrawn="1">
          <p15:clr>
            <a:srgbClr val="A4A3A4"/>
          </p15:clr>
        </p15:guide>
        <p15:guide id="3" orient="horz" pos="22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A1A1"/>
    <a:srgbClr val="FAB2B2"/>
    <a:srgbClr val="FF5050"/>
    <a:srgbClr val="FF0000"/>
    <a:srgbClr val="C0C0C0"/>
    <a:srgbClr val="DDDDDD"/>
    <a:srgbClr val="EAEAEA"/>
    <a:srgbClr val="000000"/>
    <a:srgbClr val="92BEE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258" autoAdjust="0"/>
    <p:restoredTop sz="95349" autoAdjust="0"/>
  </p:normalViewPr>
  <p:slideViewPr>
    <p:cSldViewPr snapToGrid="0" snapToObjects="1">
      <p:cViewPr>
        <p:scale>
          <a:sx n="88" d="100"/>
          <a:sy n="88" d="100"/>
        </p:scale>
        <p:origin x="69" y="45"/>
      </p:cViewPr>
      <p:guideLst>
        <p:guide orient="horz" pos="2160"/>
        <p:guide pos="3816"/>
        <p:guide orient="horz" pos="2280"/>
      </p:guideLst>
    </p:cSldViewPr>
  </p:slideViewPr>
  <p:notesTextViewPr>
    <p:cViewPr>
      <p:scale>
        <a:sx n="100" d="100"/>
        <a:sy n="100" d="100"/>
      </p:scale>
      <p:origin x="0" y="0"/>
    </p:cViewPr>
  </p:notesTextViewPr>
  <p:sorterViewPr>
    <p:cViewPr>
      <p:scale>
        <a:sx n="70" d="100"/>
        <a:sy n="70" d="100"/>
      </p:scale>
      <p:origin x="0" y="-21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762BDDB5-2A23-4FE8-A149-740245F0862B}" type="datetimeFigureOut">
              <a:rPr lang="en-US" smtClean="0"/>
              <a:t>9/13/2018</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6BBA4CA3-6E37-45C4-9E3D-001382699D23}" type="slidenum">
              <a:rPr lang="en-US" smtClean="0"/>
              <a:t>‹#›</a:t>
            </a:fld>
            <a:endParaRPr lang="en-US" dirty="0"/>
          </a:p>
        </p:txBody>
      </p:sp>
    </p:spTree>
    <p:extLst>
      <p:ext uri="{BB962C8B-B14F-4D97-AF65-F5344CB8AC3E}">
        <p14:creationId xmlns:p14="http://schemas.microsoft.com/office/powerpoint/2010/main" val="3415983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BBA4CA3-6E37-45C4-9E3D-001382699D23}" type="slidenum">
              <a:rPr lang="en-US" smtClean="0"/>
              <a:t>1</a:t>
            </a:fld>
            <a:endParaRPr lang="en-US" dirty="0"/>
          </a:p>
        </p:txBody>
      </p:sp>
    </p:spTree>
    <p:extLst>
      <p:ext uri="{BB962C8B-B14F-4D97-AF65-F5344CB8AC3E}">
        <p14:creationId xmlns:p14="http://schemas.microsoft.com/office/powerpoint/2010/main" val="2237138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FR2 conformance can only be demonstrated using over-the-air (OTA) testing in far-field conditions. Indirect far-field methods — for example, compact antenna range systems — are possible, but this relies on proving their equivalence with far-field techniques. A further issue is the use of dynamic beamforming antennas in this frequency range to overcome high path loss and line-of-sight blockage. Representing these spatial characteristics in an emulated lab test scenario represents a new challenge compared with existing test methods. </a:t>
            </a:r>
          </a:p>
          <a:p>
            <a:endParaRPr lang="en-US" dirty="0"/>
          </a:p>
          <a:p>
            <a:r>
              <a:rPr lang="en-US" dirty="0"/>
              <a:t> Massive MTC: focus is on coverage, low power consumption, optimized </a:t>
            </a:r>
            <a:r>
              <a:rPr lang="en-US" dirty="0" err="1"/>
              <a:t>signalling</a:t>
            </a:r>
            <a:r>
              <a:rPr lang="en-US" dirty="0"/>
              <a:t> for the massive number of devices to connect, and especially on security. Different challenges of testing.</a:t>
            </a:r>
          </a:p>
          <a:p>
            <a:endParaRPr lang="en-US" dirty="0"/>
          </a:p>
          <a:p>
            <a:r>
              <a:rPr lang="en-US" dirty="0"/>
              <a:t>URLLC: </a:t>
            </a:r>
            <a:r>
              <a:rPr lang="en-US" sz="1200" kern="1200" dirty="0">
                <a:solidFill>
                  <a:schemeClr val="tx1"/>
                </a:solidFill>
                <a:effectLst/>
                <a:latin typeface="+mn-lt"/>
                <a:ea typeface="+mn-ea"/>
                <a:cs typeface="+mn-cs"/>
              </a:rPr>
              <a:t>5G NR provides low-latency support with high sub-carrier spacing, requiring short symbols, self-contained sub-frames, and mini-slot operation. Reliability can be improved with redundancy, and 3GPP 5G NR brings new options for dual connectivity: either EUTRAN + 5G NR dual connectivity or 5G NR dual connectivity. Requirements in these use cases are demanding and potentially extreme. </a:t>
            </a:r>
            <a:r>
              <a:rPr lang="en-US" dirty="0"/>
              <a:t>To ensure that vehicle steering systems, M2M communications, or industrial control systems function smoothly, their networks may have to handle incredible amounts of data and do so virtually in real time, so test requirements will be tighter, requiring more accurate verification processes. </a:t>
            </a:r>
          </a:p>
          <a:p>
            <a:endParaRPr lang="en-US" dirty="0"/>
          </a:p>
          <a:p>
            <a:r>
              <a:rPr lang="en-US" sz="1200" kern="1200" dirty="0">
                <a:solidFill>
                  <a:schemeClr val="tx1"/>
                </a:solidFill>
                <a:effectLst/>
                <a:latin typeface="+mn-lt"/>
                <a:ea typeface="+mn-ea"/>
                <a:cs typeface="+mn-cs"/>
              </a:rPr>
              <a:t>OTA testing entails several different challenges including repeatability, configuration, and coverage. Several companies have put forth proposals to address these test challenges but questions remain in terms of accuracy, test time, and ultimately cost. Whatever is included in the RAN4 documents, 5G components and devices must be tested differently with new techniques and technologies from their 4G predecessors.</a:t>
            </a:r>
          </a:p>
          <a:p>
            <a:endParaRPr lang="en-US" dirty="0"/>
          </a:p>
          <a:p>
            <a:r>
              <a:rPr lang="en-US" sz="1200" kern="1200" dirty="0">
                <a:solidFill>
                  <a:schemeClr val="tx1"/>
                </a:solidFill>
                <a:effectLst/>
                <a:latin typeface="+mn-lt"/>
                <a:ea typeface="+mn-ea"/>
                <a:cs typeface="+mn-cs"/>
              </a:rPr>
              <a:t>Beamforming and other </a:t>
            </a:r>
            <a:r>
              <a:rPr lang="en-US" sz="1200" kern="1200" dirty="0" err="1">
                <a:solidFill>
                  <a:schemeClr val="tx1"/>
                </a:solidFill>
                <a:effectLst/>
                <a:latin typeface="+mn-lt"/>
                <a:ea typeface="+mn-ea"/>
                <a:cs typeface="+mn-cs"/>
              </a:rPr>
              <a:t>mmWave</a:t>
            </a:r>
            <a:r>
              <a:rPr lang="en-US" sz="1200" kern="1200" dirty="0">
                <a:solidFill>
                  <a:schemeClr val="tx1"/>
                </a:solidFill>
                <a:effectLst/>
                <a:latin typeface="+mn-lt"/>
                <a:ea typeface="+mn-ea"/>
                <a:cs typeface="+mn-cs"/>
              </a:rPr>
              <a:t> applications create test challenges, as engineers must conduct static tests on devices and antennas in active beam forming environments. Need to optimize the test environment and have to be pragmatic in order to maintain test costs under control.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Traditionally, two test chambers—the reverberation chamber and the more-expensive anechoic chamber—are used when performing OTA measurements. Studies indicate that better results are achieved by conducting far-field measurements (FFM) on </a:t>
            </a:r>
            <a:r>
              <a:rPr lang="en-US" sz="1200" kern="1200" dirty="0" err="1">
                <a:solidFill>
                  <a:schemeClr val="tx1"/>
                </a:solidFill>
                <a:effectLst/>
                <a:latin typeface="+mn-lt"/>
                <a:ea typeface="+mn-ea"/>
                <a:cs typeface="+mn-cs"/>
              </a:rPr>
              <a:t>mmWave</a:t>
            </a:r>
            <a:r>
              <a:rPr lang="en-US" sz="1200" kern="1200" dirty="0">
                <a:solidFill>
                  <a:schemeClr val="tx1"/>
                </a:solidFill>
                <a:effectLst/>
                <a:latin typeface="+mn-lt"/>
                <a:ea typeface="+mn-ea"/>
                <a:cs typeface="+mn-cs"/>
              </a:rPr>
              <a:t> designs. Using this as a basis, OTA measurements will have to be taken 1.5 m to 2 m on devices supporting 28 GHz. That will require a significant investment, as the test chambers would be considerably larger than those currently used for LTE.</a:t>
            </a:r>
            <a:endParaRPr lang="en-US" dirty="0"/>
          </a:p>
        </p:txBody>
      </p:sp>
      <p:sp>
        <p:nvSpPr>
          <p:cNvPr id="4" name="Slide Number Placeholder 3"/>
          <p:cNvSpPr>
            <a:spLocks noGrp="1"/>
          </p:cNvSpPr>
          <p:nvPr>
            <p:ph type="sldNum" sz="quarter" idx="10"/>
          </p:nvPr>
        </p:nvSpPr>
        <p:spPr/>
        <p:txBody>
          <a:bodyPr/>
          <a:lstStyle/>
          <a:p>
            <a:fld id="{6BBA4CA3-6E37-45C4-9E3D-001382699D23}" type="slidenum">
              <a:rPr lang="en-US" smtClean="0"/>
              <a:t>2</a:t>
            </a:fld>
            <a:endParaRPr lang="en-US" dirty="0"/>
          </a:p>
        </p:txBody>
      </p:sp>
    </p:spTree>
    <p:extLst>
      <p:ext uri="{BB962C8B-B14F-4D97-AF65-F5344CB8AC3E}">
        <p14:creationId xmlns:p14="http://schemas.microsoft.com/office/powerpoint/2010/main" val="818799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FR2 conformance can only be demonstrated using over-the-air (OTA) testing in far-field conditions. Indirect far-field methods — for example, compact antenna range systems — are possible, but this relies on proving their equivalence with far-field techniques. A further issue is the use of dynamic beamforming antennas in this frequency range to overcome high path loss and line-of-sight blockage. Representing these spatial characteristics in an emulated lab test scenario represents a new challenge compared with existing test methods. </a:t>
            </a:r>
          </a:p>
          <a:p>
            <a:endParaRPr lang="en-US" dirty="0"/>
          </a:p>
          <a:p>
            <a:r>
              <a:rPr lang="en-US" dirty="0"/>
              <a:t> Massive MTC: focus is on coverage, low power consumption, optimized </a:t>
            </a:r>
            <a:r>
              <a:rPr lang="en-US" dirty="0" err="1"/>
              <a:t>signalling</a:t>
            </a:r>
            <a:r>
              <a:rPr lang="en-US" dirty="0"/>
              <a:t> for the massive number of devices to connect, and especially on security. Different challenges of testing.</a:t>
            </a:r>
          </a:p>
          <a:p>
            <a:endParaRPr lang="en-US" dirty="0"/>
          </a:p>
          <a:p>
            <a:r>
              <a:rPr lang="en-US" dirty="0"/>
              <a:t>URLLC: </a:t>
            </a:r>
            <a:r>
              <a:rPr lang="en-US" sz="1200" kern="1200" dirty="0">
                <a:solidFill>
                  <a:schemeClr val="tx1"/>
                </a:solidFill>
                <a:effectLst/>
                <a:latin typeface="+mn-lt"/>
                <a:ea typeface="+mn-ea"/>
                <a:cs typeface="+mn-cs"/>
              </a:rPr>
              <a:t>5G NR provides low-latency support with high sub-carrier spacing, requiring short symbols, self-contained sub-frames, and mini-slot operation. Reliability can be improved with redundancy, and 3GPP 5G NR brings new options for dual connectivity: either EUTRAN + 5G NR dual connectivity or 5G NR dual connectivity. Requirements in these use cases are demanding and potentially extreme. </a:t>
            </a:r>
            <a:r>
              <a:rPr lang="en-US" dirty="0"/>
              <a:t>To ensure that vehicle steering systems, M2M communications, or industrial control systems function smoothly, their networks may have to handle incredible amounts of data and do so virtually in real time, so test requirements will be tighter, requiring more accurate verification processes. </a:t>
            </a:r>
          </a:p>
          <a:p>
            <a:endParaRPr lang="en-US" dirty="0"/>
          </a:p>
          <a:p>
            <a:r>
              <a:rPr lang="en-US" sz="1200" kern="1200" dirty="0">
                <a:solidFill>
                  <a:schemeClr val="tx1"/>
                </a:solidFill>
                <a:effectLst/>
                <a:latin typeface="+mn-lt"/>
                <a:ea typeface="+mn-ea"/>
                <a:cs typeface="+mn-cs"/>
              </a:rPr>
              <a:t>OTA testing entails several different challenges including repeatability, configuration, and coverage. Several companies have put forth proposals to address these test challenges but questions remain in terms of accuracy, test time, and ultimately cost. Whatever is included in the RAN4 documents, 5G components and devices must be tested differently with new techniques and technologies from their 4G predecessors.</a:t>
            </a:r>
          </a:p>
          <a:p>
            <a:endParaRPr lang="en-US" dirty="0"/>
          </a:p>
          <a:p>
            <a:r>
              <a:rPr lang="en-US" sz="1200" kern="1200" dirty="0">
                <a:solidFill>
                  <a:schemeClr val="tx1"/>
                </a:solidFill>
                <a:effectLst/>
                <a:latin typeface="+mn-lt"/>
                <a:ea typeface="+mn-ea"/>
                <a:cs typeface="+mn-cs"/>
              </a:rPr>
              <a:t>Beamforming and other </a:t>
            </a:r>
            <a:r>
              <a:rPr lang="en-US" sz="1200" kern="1200" dirty="0" err="1">
                <a:solidFill>
                  <a:schemeClr val="tx1"/>
                </a:solidFill>
                <a:effectLst/>
                <a:latin typeface="+mn-lt"/>
                <a:ea typeface="+mn-ea"/>
                <a:cs typeface="+mn-cs"/>
              </a:rPr>
              <a:t>mmWave</a:t>
            </a:r>
            <a:r>
              <a:rPr lang="en-US" sz="1200" kern="1200" dirty="0">
                <a:solidFill>
                  <a:schemeClr val="tx1"/>
                </a:solidFill>
                <a:effectLst/>
                <a:latin typeface="+mn-lt"/>
                <a:ea typeface="+mn-ea"/>
                <a:cs typeface="+mn-cs"/>
              </a:rPr>
              <a:t> applications create test challenges, as engineers must conduct static tests on devices and antennas in active beam forming environments. Need to optimize the test environment and have to be pragmatic in order to maintain test costs under control.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Traditionally, two test chambers—the reverberation chamber and the more-expensive anechoic chamber—are used when performing OTA measurements. Studies indicate that better results are achieved by conducting far-field measurements (FFM) on </a:t>
            </a:r>
            <a:r>
              <a:rPr lang="en-US" sz="1200" kern="1200" dirty="0" err="1">
                <a:solidFill>
                  <a:schemeClr val="tx1"/>
                </a:solidFill>
                <a:effectLst/>
                <a:latin typeface="+mn-lt"/>
                <a:ea typeface="+mn-ea"/>
                <a:cs typeface="+mn-cs"/>
              </a:rPr>
              <a:t>mmWave</a:t>
            </a:r>
            <a:r>
              <a:rPr lang="en-US" sz="1200" kern="1200" dirty="0">
                <a:solidFill>
                  <a:schemeClr val="tx1"/>
                </a:solidFill>
                <a:effectLst/>
                <a:latin typeface="+mn-lt"/>
                <a:ea typeface="+mn-ea"/>
                <a:cs typeface="+mn-cs"/>
              </a:rPr>
              <a:t> designs. Using this as a basis, OTA measurements will have to be taken 1.5 m to 2 m on devices supporting 28 GHz. That will require a significant investment, as the test chambers would be considerably larger than those currently used for LTE.</a:t>
            </a:r>
            <a:endParaRPr lang="en-US" dirty="0"/>
          </a:p>
        </p:txBody>
      </p:sp>
      <p:sp>
        <p:nvSpPr>
          <p:cNvPr id="4" name="Slide Number Placeholder 3"/>
          <p:cNvSpPr>
            <a:spLocks noGrp="1"/>
          </p:cNvSpPr>
          <p:nvPr>
            <p:ph type="sldNum" sz="quarter" idx="10"/>
          </p:nvPr>
        </p:nvSpPr>
        <p:spPr/>
        <p:txBody>
          <a:bodyPr/>
          <a:lstStyle/>
          <a:p>
            <a:fld id="{6BBA4CA3-6E37-45C4-9E3D-001382699D23}" type="slidenum">
              <a:rPr lang="en-US" smtClean="0"/>
              <a:t>3</a:t>
            </a:fld>
            <a:endParaRPr lang="en-US" dirty="0"/>
          </a:p>
        </p:txBody>
      </p:sp>
    </p:spTree>
    <p:extLst>
      <p:ext uri="{BB962C8B-B14F-4D97-AF65-F5344CB8AC3E}">
        <p14:creationId xmlns:p14="http://schemas.microsoft.com/office/powerpoint/2010/main" val="3974322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FR2 conformance can only be demonstrated using over-the-air (OTA) testing in far-field conditions. Indirect far-field methods — for example, compact antenna range systems — are possible, but this relies on proving their equivalence with far-field techniques. A further issue is the use of dynamic beamforming antennas in this frequency range to overcome high path loss and line-of-sight blockage. Representing these spatial characteristics in an emulated lab test scenario represents a new challenge compared with existing test methods. </a:t>
            </a:r>
          </a:p>
          <a:p>
            <a:endParaRPr lang="en-US" dirty="0"/>
          </a:p>
          <a:p>
            <a:r>
              <a:rPr lang="en-US" dirty="0"/>
              <a:t> Massive MTC: focus is on coverage, low power consumption, optimized </a:t>
            </a:r>
            <a:r>
              <a:rPr lang="en-US" dirty="0" err="1"/>
              <a:t>signalling</a:t>
            </a:r>
            <a:r>
              <a:rPr lang="en-US" dirty="0"/>
              <a:t> for the massive number of devices to connect, and especially on security. Different challenges of testing.</a:t>
            </a:r>
          </a:p>
          <a:p>
            <a:endParaRPr lang="en-US" dirty="0"/>
          </a:p>
          <a:p>
            <a:r>
              <a:rPr lang="en-US" dirty="0"/>
              <a:t>URLLC: </a:t>
            </a:r>
            <a:r>
              <a:rPr lang="en-US" sz="1200" kern="1200" dirty="0">
                <a:solidFill>
                  <a:schemeClr val="tx1"/>
                </a:solidFill>
                <a:effectLst/>
                <a:latin typeface="+mn-lt"/>
                <a:ea typeface="+mn-ea"/>
                <a:cs typeface="+mn-cs"/>
              </a:rPr>
              <a:t>5G NR provides low-latency support with high sub-carrier spacing, requiring short symbols, self-contained sub-frames, and mini-slot operation. Reliability can be improved with redundancy, and 3GPP 5G NR brings new options for dual connectivity: either EUTRAN + 5G NR dual connectivity or 5G NR dual connectivity. Requirements in these use cases are demanding and potentially extreme. </a:t>
            </a:r>
            <a:r>
              <a:rPr lang="en-US" dirty="0"/>
              <a:t>To ensure that vehicle steering systems, M2M communications, or industrial control systems function smoothly, their networks may have to handle incredible amounts of data and do so virtually in real time, so test requirements will be tighter, requiring more accurate verification processes. </a:t>
            </a:r>
          </a:p>
          <a:p>
            <a:endParaRPr lang="en-US" dirty="0"/>
          </a:p>
          <a:p>
            <a:r>
              <a:rPr lang="en-US" sz="1200" kern="1200" dirty="0">
                <a:solidFill>
                  <a:schemeClr val="tx1"/>
                </a:solidFill>
                <a:effectLst/>
                <a:latin typeface="+mn-lt"/>
                <a:ea typeface="+mn-ea"/>
                <a:cs typeface="+mn-cs"/>
              </a:rPr>
              <a:t>OTA testing entails several different challenges including repeatability, configuration, and coverage. Several companies have put forth proposals to address these test challenges but questions remain in terms of accuracy, test time, and ultimately cost. Whatever is included in the RAN4 documents, 5G components and devices must be tested differently with new techniques and technologies from their 4G predecessors.</a:t>
            </a:r>
          </a:p>
          <a:p>
            <a:endParaRPr lang="en-US" dirty="0"/>
          </a:p>
          <a:p>
            <a:r>
              <a:rPr lang="en-US" sz="1200" kern="1200" dirty="0">
                <a:solidFill>
                  <a:schemeClr val="tx1"/>
                </a:solidFill>
                <a:effectLst/>
                <a:latin typeface="+mn-lt"/>
                <a:ea typeface="+mn-ea"/>
                <a:cs typeface="+mn-cs"/>
              </a:rPr>
              <a:t>Beamforming and other </a:t>
            </a:r>
            <a:r>
              <a:rPr lang="en-US" sz="1200" kern="1200" dirty="0" err="1">
                <a:solidFill>
                  <a:schemeClr val="tx1"/>
                </a:solidFill>
                <a:effectLst/>
                <a:latin typeface="+mn-lt"/>
                <a:ea typeface="+mn-ea"/>
                <a:cs typeface="+mn-cs"/>
              </a:rPr>
              <a:t>mmWave</a:t>
            </a:r>
            <a:r>
              <a:rPr lang="en-US" sz="1200" kern="1200" dirty="0">
                <a:solidFill>
                  <a:schemeClr val="tx1"/>
                </a:solidFill>
                <a:effectLst/>
                <a:latin typeface="+mn-lt"/>
                <a:ea typeface="+mn-ea"/>
                <a:cs typeface="+mn-cs"/>
              </a:rPr>
              <a:t> applications create test challenges, as engineers must conduct static tests on devices and antennas in active beam forming environments. Need to optimize the test environment and have to be pragmatic in order to maintain test costs under control.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Traditionally, two test chambers—the reverberation chamber and the more-expensive anechoic chamber—are used when performing OTA measurements. Studies indicate that better results are achieved by conducting far-field measurements (FFM) on </a:t>
            </a:r>
            <a:r>
              <a:rPr lang="en-US" sz="1200" kern="1200" dirty="0" err="1">
                <a:solidFill>
                  <a:schemeClr val="tx1"/>
                </a:solidFill>
                <a:effectLst/>
                <a:latin typeface="+mn-lt"/>
                <a:ea typeface="+mn-ea"/>
                <a:cs typeface="+mn-cs"/>
              </a:rPr>
              <a:t>mmWave</a:t>
            </a:r>
            <a:r>
              <a:rPr lang="en-US" sz="1200" kern="1200" dirty="0">
                <a:solidFill>
                  <a:schemeClr val="tx1"/>
                </a:solidFill>
                <a:effectLst/>
                <a:latin typeface="+mn-lt"/>
                <a:ea typeface="+mn-ea"/>
                <a:cs typeface="+mn-cs"/>
              </a:rPr>
              <a:t> designs. Using this as a basis, OTA measurements will have to be taken 1.5 m to 2 m on devices supporting 28 GHz. That will require a significant investment, as the test chambers would be considerably larger than those currently used for LTE.</a:t>
            </a:r>
            <a:endParaRPr lang="en-US" dirty="0"/>
          </a:p>
        </p:txBody>
      </p:sp>
      <p:sp>
        <p:nvSpPr>
          <p:cNvPr id="4" name="Slide Number Placeholder 3"/>
          <p:cNvSpPr>
            <a:spLocks noGrp="1"/>
          </p:cNvSpPr>
          <p:nvPr>
            <p:ph type="sldNum" sz="quarter" idx="10"/>
          </p:nvPr>
        </p:nvSpPr>
        <p:spPr/>
        <p:txBody>
          <a:bodyPr/>
          <a:lstStyle/>
          <a:p>
            <a:fld id="{6BBA4CA3-6E37-45C4-9E3D-001382699D23}" type="slidenum">
              <a:rPr lang="en-US" smtClean="0"/>
              <a:t>4</a:t>
            </a:fld>
            <a:endParaRPr lang="en-US" dirty="0"/>
          </a:p>
        </p:txBody>
      </p:sp>
    </p:spTree>
    <p:extLst>
      <p:ext uri="{BB962C8B-B14F-4D97-AF65-F5344CB8AC3E}">
        <p14:creationId xmlns:p14="http://schemas.microsoft.com/office/powerpoint/2010/main" val="597735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conceptual architecture shown is for the NSA. </a:t>
            </a:r>
          </a:p>
          <a:p>
            <a:r>
              <a:rPr lang="en-US" dirty="0"/>
              <a:t>As complexity of the system increases in order to maintain the economic viability of the products being released the tests have to be cost controlled (i.e. reduced quantities and times).  End device applications will also drive the level of testing where the URLLC would need tighter testing (e.g. 1ms latency) compared to massive IoT.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Reducing the testing costs will play a key role in the success of 5G. If there isn’t a compelling business case to deploy 5G services, the technology may not roll out as expected. To control test costs, engineers must make the decision as to which tests need to be done in an OTA chamber. Chipset, device, and carriers all must agree on an acceptable margin of error for certain performance parameters to eliminate the need for some OTA tests. For example, there will be a considerable amount of protocol tests that will need to be performed. Because verifying the protocol stack does not require RF measurements, protocol testing may be done without a chamber.</a:t>
            </a:r>
          </a:p>
          <a:p>
            <a:endParaRPr lang="en-US" dirty="0"/>
          </a:p>
        </p:txBody>
      </p:sp>
      <p:sp>
        <p:nvSpPr>
          <p:cNvPr id="4" name="Slide Number Placeholder 3"/>
          <p:cNvSpPr>
            <a:spLocks noGrp="1"/>
          </p:cNvSpPr>
          <p:nvPr>
            <p:ph type="sldNum" sz="quarter" idx="10"/>
          </p:nvPr>
        </p:nvSpPr>
        <p:spPr/>
        <p:txBody>
          <a:bodyPr/>
          <a:lstStyle/>
          <a:p>
            <a:fld id="{6BBA4CA3-6E37-45C4-9E3D-001382699D23}" type="slidenum">
              <a:rPr lang="en-US" smtClean="0"/>
              <a:t>5</a:t>
            </a:fld>
            <a:endParaRPr lang="en-US" dirty="0"/>
          </a:p>
        </p:txBody>
      </p:sp>
    </p:spTree>
    <p:extLst>
      <p:ext uri="{BB962C8B-B14F-4D97-AF65-F5344CB8AC3E}">
        <p14:creationId xmlns:p14="http://schemas.microsoft.com/office/powerpoint/2010/main" val="27211214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A picture containing animal&#10;&#10;Description generated with very high confidence">
            <a:extLst>
              <a:ext uri="{FF2B5EF4-FFF2-40B4-BE49-F238E27FC236}">
                <a16:creationId xmlns:a16="http://schemas.microsoft.com/office/drawing/2014/main" id="{DEFC079F-45DA-40F8-9F97-FDE832608EE5}"/>
              </a:ext>
            </a:extLst>
          </p:cNvPr>
          <p:cNvPicPr>
            <a:picLocks noChangeAspect="1"/>
          </p:cNvPicPr>
          <p:nvPr userDrawn="1"/>
        </p:nvPicPr>
        <p:blipFill>
          <a:blip r:embed="rId2"/>
          <a:stretch>
            <a:fillRect/>
          </a:stretch>
        </p:blipFill>
        <p:spPr>
          <a:xfrm>
            <a:off x="0" y="0"/>
            <a:ext cx="12192000" cy="6879538"/>
          </a:xfrm>
          <a:prstGeom prst="rect">
            <a:avLst/>
          </a:prstGeom>
        </p:spPr>
      </p:pic>
      <p:sp>
        <p:nvSpPr>
          <p:cNvPr id="2" name="Title 1"/>
          <p:cNvSpPr>
            <a:spLocks noGrp="1"/>
          </p:cNvSpPr>
          <p:nvPr>
            <p:ph type="ctrTitle"/>
          </p:nvPr>
        </p:nvSpPr>
        <p:spPr>
          <a:xfrm>
            <a:off x="4734838" y="419100"/>
            <a:ext cx="6949162" cy="3238500"/>
          </a:xfrm>
        </p:spPr>
        <p:txBody>
          <a:bodyPr anchor="b"/>
          <a:lstStyle>
            <a:lvl1pPr>
              <a:defRPr sz="4800">
                <a:solidFill>
                  <a:schemeClr val="bg1"/>
                </a:solidFill>
                <a:effectLst>
                  <a:outerShdw blurRad="152400" dist="76200" dir="2700000" algn="tl" rotWithShape="0">
                    <a:prstClr val="black">
                      <a:alpha val="40000"/>
                    </a:prstClr>
                  </a:outerShdw>
                </a:effectLst>
              </a:defRPr>
            </a:lvl1pPr>
          </a:lstStyle>
          <a:p>
            <a:r>
              <a:rPr lang="en-US" dirty="0"/>
              <a:t>Click to edit Master title style</a:t>
            </a:r>
          </a:p>
        </p:txBody>
      </p:sp>
      <p:sp>
        <p:nvSpPr>
          <p:cNvPr id="3" name="Subtitle 2"/>
          <p:cNvSpPr>
            <a:spLocks noGrp="1"/>
          </p:cNvSpPr>
          <p:nvPr>
            <p:ph type="subTitle" idx="1"/>
          </p:nvPr>
        </p:nvSpPr>
        <p:spPr>
          <a:xfrm>
            <a:off x="4734838" y="4217430"/>
            <a:ext cx="6817977" cy="499622"/>
          </a:xfrm>
        </p:spPr>
        <p:txBody>
          <a:bodyPr>
            <a:noAutofit/>
          </a:bodyPr>
          <a:lstStyle>
            <a:lvl1pPr marL="0" indent="0" algn="l">
              <a:buNone/>
              <a:defRPr sz="2400">
                <a:solidFill>
                  <a:schemeClr val="bg1"/>
                </a:solidFill>
                <a:effectLst>
                  <a:outerShdw blurRad="152400" dist="762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F4E81FF2-5292-4F1D-803D-1CDCAE391B8E}" type="datetime1">
              <a:rPr lang="en-US" smtClean="0"/>
              <a:t>9/13/2018</a:t>
            </a:fld>
            <a:endParaRPr lang="en-US" dirty="0"/>
          </a:p>
        </p:txBody>
      </p:sp>
      <p:sp>
        <p:nvSpPr>
          <p:cNvPr id="5" name="Footer Placeholder 4"/>
          <p:cNvSpPr>
            <a:spLocks noGrp="1"/>
          </p:cNvSpPr>
          <p:nvPr>
            <p:ph type="ftr" sz="quarter" idx="11"/>
          </p:nvPr>
        </p:nvSpPr>
        <p:spPr/>
        <p:txBody>
          <a:bodyPr/>
          <a:lstStyle/>
          <a:p>
            <a:r>
              <a:rPr lang="en-US" dirty="0"/>
              <a:t>©2017 W2BI CONFIDENTIAL</a:t>
            </a:r>
          </a:p>
        </p:txBody>
      </p:sp>
      <p:sp>
        <p:nvSpPr>
          <p:cNvPr id="6" name="Slide Number Placeholder 5"/>
          <p:cNvSpPr>
            <a:spLocks noGrp="1"/>
          </p:cNvSpPr>
          <p:nvPr>
            <p:ph type="sldNum" sz="quarter" idx="12"/>
          </p:nvPr>
        </p:nvSpPr>
        <p:spPr/>
        <p:txBody>
          <a:bodyPr/>
          <a:lstStyle/>
          <a:p>
            <a:fld id="{136C5ED3-0EFB-C84F-98F2-89AD0F348857}" type="slidenum">
              <a:rPr lang="en-US" smtClean="0"/>
              <a:t>‹#›</a:t>
            </a:fld>
            <a:endParaRPr lang="en-US" dirty="0"/>
          </a:p>
        </p:txBody>
      </p:sp>
      <p:pic>
        <p:nvPicPr>
          <p:cNvPr id="8" name="Picture 7">
            <a:extLst>
              <a:ext uri="{FF2B5EF4-FFF2-40B4-BE49-F238E27FC236}">
                <a16:creationId xmlns:a16="http://schemas.microsoft.com/office/drawing/2014/main" id="{D586F898-ABA4-4231-89E1-E3503CECD37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14400" y="2534507"/>
            <a:ext cx="2471351" cy="1405708"/>
          </a:xfrm>
          <a:prstGeom prst="rect">
            <a:avLst/>
          </a:prstGeom>
        </p:spPr>
      </p:pic>
    </p:spTree>
    <p:extLst>
      <p:ext uri="{BB962C8B-B14F-4D97-AF65-F5344CB8AC3E}">
        <p14:creationId xmlns:p14="http://schemas.microsoft.com/office/powerpoint/2010/main" val="138485396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459C9E4-45C1-4D75-8BF9-3EEE5D58FF1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V="1">
            <a:off x="0" y="0"/>
            <a:ext cx="12192000" cy="1981200"/>
          </a:xfrm>
          <a:prstGeom prst="rect">
            <a:avLst/>
          </a:prstGeom>
        </p:spPr>
      </p:pic>
      <p:sp>
        <p:nvSpPr>
          <p:cNvPr id="2" name="Title 1"/>
          <p:cNvSpPr>
            <a:spLocks noGrp="1"/>
          </p:cNvSpPr>
          <p:nvPr>
            <p:ph type="title"/>
          </p:nvPr>
        </p:nvSpPr>
        <p:spPr>
          <a:xfrm>
            <a:off x="609600" y="0"/>
            <a:ext cx="11074400" cy="1334530"/>
          </a:xfrm>
        </p:spPr>
        <p:txBody>
          <a:bodyPr/>
          <a:lstStyle/>
          <a:p>
            <a:r>
              <a:rPr lang="en-US" dirty="0"/>
              <a:t>Click to edit Master title style</a:t>
            </a:r>
          </a:p>
        </p:txBody>
      </p:sp>
      <p:sp>
        <p:nvSpPr>
          <p:cNvPr id="4" name="Date Placeholder 3"/>
          <p:cNvSpPr>
            <a:spLocks noGrp="1"/>
          </p:cNvSpPr>
          <p:nvPr>
            <p:ph type="dt" sz="half" idx="10"/>
          </p:nvPr>
        </p:nvSpPr>
        <p:spPr/>
        <p:txBody>
          <a:bodyPr/>
          <a:lstStyle/>
          <a:p>
            <a:fld id="{02A6D083-07B0-43B4-A702-1C6B269C1D65}" type="datetime1">
              <a:rPr lang="en-US" smtClean="0"/>
              <a:t>9/13/2018</a:t>
            </a:fld>
            <a:endParaRPr lang="en-US" dirty="0"/>
          </a:p>
        </p:txBody>
      </p:sp>
      <p:sp>
        <p:nvSpPr>
          <p:cNvPr id="6" name="Slide Number Placeholder 5"/>
          <p:cNvSpPr>
            <a:spLocks noGrp="1"/>
          </p:cNvSpPr>
          <p:nvPr>
            <p:ph type="sldNum" sz="quarter" idx="12"/>
          </p:nvPr>
        </p:nvSpPr>
        <p:spPr/>
        <p:txBody>
          <a:bodyPr/>
          <a:lstStyle/>
          <a:p>
            <a:fld id="{136C5ED3-0EFB-C84F-98F2-89AD0F348857}" type="slidenum">
              <a:rPr lang="en-US" smtClean="0"/>
              <a:t>‹#›</a:t>
            </a:fld>
            <a:endParaRPr lang="en-US" dirty="0"/>
          </a:p>
        </p:txBody>
      </p:sp>
      <p:sp>
        <p:nvSpPr>
          <p:cNvPr id="8" name="Text Placeholder 2">
            <a:extLst>
              <a:ext uri="{FF2B5EF4-FFF2-40B4-BE49-F238E27FC236}">
                <a16:creationId xmlns:a16="http://schemas.microsoft.com/office/drawing/2014/main" id="{EBD734F0-BAB3-4184-BA61-73D3721A166D}"/>
              </a:ext>
            </a:extLst>
          </p:cNvPr>
          <p:cNvSpPr>
            <a:spLocks noGrp="1"/>
          </p:cNvSpPr>
          <p:nvPr>
            <p:ph idx="1"/>
          </p:nvPr>
        </p:nvSpPr>
        <p:spPr>
          <a:xfrm>
            <a:off x="609600" y="1418556"/>
            <a:ext cx="11074400" cy="448694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4">
            <a:extLst>
              <a:ext uri="{FF2B5EF4-FFF2-40B4-BE49-F238E27FC236}">
                <a16:creationId xmlns:a16="http://schemas.microsoft.com/office/drawing/2014/main" id="{E5F3E3FE-95C1-42D8-ADC8-34A55920AA9D}"/>
              </a:ext>
            </a:extLst>
          </p:cNvPr>
          <p:cNvSpPr>
            <a:spLocks noGrp="1"/>
          </p:cNvSpPr>
          <p:nvPr>
            <p:ph type="ftr" sz="quarter" idx="3"/>
          </p:nvPr>
        </p:nvSpPr>
        <p:spPr>
          <a:xfrm>
            <a:off x="4417433" y="6262444"/>
            <a:ext cx="3357134" cy="273627"/>
          </a:xfrm>
          <a:prstGeom prst="rect">
            <a:avLst/>
          </a:prstGeom>
        </p:spPr>
        <p:txBody>
          <a:bodyPr vert="horz" lIns="91440" tIns="45720" rIns="91440" bIns="45720" rtlCol="0" anchor="ctr"/>
          <a:lstStyle>
            <a:lvl1pPr algn="ctr">
              <a:defRPr sz="900">
                <a:solidFill>
                  <a:schemeClr val="accent1"/>
                </a:solidFill>
              </a:defRPr>
            </a:lvl1pPr>
          </a:lstStyle>
          <a:p>
            <a:r>
              <a:rPr lang="en-US" dirty="0"/>
              <a:t>©2018 W2BI - Proprietary</a:t>
            </a:r>
          </a:p>
        </p:txBody>
      </p:sp>
    </p:spTree>
    <p:extLst>
      <p:ext uri="{BB962C8B-B14F-4D97-AF65-F5344CB8AC3E}">
        <p14:creationId xmlns:p14="http://schemas.microsoft.com/office/powerpoint/2010/main" val="112952644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00FB03A-8C81-48FE-9C00-F921F972443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5842870"/>
          </a:xfrm>
          <a:prstGeom prst="rect">
            <a:avLst/>
          </a:prstGeom>
        </p:spPr>
      </p:pic>
      <p:sp>
        <p:nvSpPr>
          <p:cNvPr id="2" name="Title 1"/>
          <p:cNvSpPr>
            <a:spLocks noGrp="1"/>
          </p:cNvSpPr>
          <p:nvPr>
            <p:ph type="title" hasCustomPrompt="1"/>
          </p:nvPr>
        </p:nvSpPr>
        <p:spPr>
          <a:xfrm>
            <a:off x="914400" y="1064712"/>
            <a:ext cx="10769599" cy="2440275"/>
          </a:xfrm>
        </p:spPr>
        <p:txBody>
          <a:bodyPr anchor="b"/>
          <a:lstStyle>
            <a:lvl1pPr algn="l">
              <a:defRPr sz="4800" b="0" cap="none">
                <a:solidFill>
                  <a:schemeClr val="accent1"/>
                </a:solidFill>
                <a:effectLst/>
              </a:defRPr>
            </a:lvl1pPr>
          </a:lstStyle>
          <a:p>
            <a:r>
              <a:rPr lang="en-US" dirty="0"/>
              <a:t>Click to edit master title style</a:t>
            </a:r>
          </a:p>
        </p:txBody>
      </p:sp>
      <p:sp>
        <p:nvSpPr>
          <p:cNvPr id="3" name="Text Placeholder 2"/>
          <p:cNvSpPr>
            <a:spLocks noGrp="1"/>
          </p:cNvSpPr>
          <p:nvPr>
            <p:ph type="body" idx="1"/>
          </p:nvPr>
        </p:nvSpPr>
        <p:spPr>
          <a:xfrm>
            <a:off x="894828" y="3642600"/>
            <a:ext cx="10077972" cy="1500187"/>
          </a:xfrm>
        </p:spPr>
        <p:txBody>
          <a:bodyPr anchor="t">
            <a:normAutofit/>
          </a:bodyPr>
          <a:lstStyle>
            <a:lvl1pPr marL="0" indent="0">
              <a:buNone/>
              <a:defRPr sz="3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207A698B-0984-4C33-BF67-044C69BF31FC}" type="datetime1">
              <a:rPr lang="en-US" smtClean="0"/>
              <a:t>9/13/2018</a:t>
            </a:fld>
            <a:endParaRPr lang="en-US" dirty="0"/>
          </a:p>
        </p:txBody>
      </p:sp>
    </p:spTree>
    <p:extLst>
      <p:ext uri="{BB962C8B-B14F-4D97-AF65-F5344CB8AC3E}">
        <p14:creationId xmlns:p14="http://schemas.microsoft.com/office/powerpoint/2010/main" val="98027101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83DFDA3-CCDE-4650-999C-2D76049C6AA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4876800"/>
            <a:ext cx="12192000" cy="1981200"/>
          </a:xfrm>
          <a:prstGeom prst="rect">
            <a:avLst/>
          </a:prstGeom>
        </p:spPr>
      </p:pic>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228600" indent="-2286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136C5ED3-0EFB-C84F-98F2-89AD0F348857}" type="slidenum">
              <a:rPr lang="en-US" smtClean="0"/>
              <a:t>‹#›</a:t>
            </a:fld>
            <a:endParaRPr lang="en-US" dirty="0"/>
          </a:p>
        </p:txBody>
      </p:sp>
      <p:pic>
        <p:nvPicPr>
          <p:cNvPr id="7" name="Picture 6">
            <a:extLst>
              <a:ext uri="{FF2B5EF4-FFF2-40B4-BE49-F238E27FC236}">
                <a16:creationId xmlns:a16="http://schemas.microsoft.com/office/drawing/2014/main" id="{DDF2A857-6C8B-4B88-8E3C-DAC2AE5EB7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769216" y="6115835"/>
            <a:ext cx="796708" cy="453628"/>
          </a:xfrm>
          <a:prstGeom prst="rect">
            <a:avLst/>
          </a:prstGeom>
        </p:spPr>
      </p:pic>
      <p:sp>
        <p:nvSpPr>
          <p:cNvPr id="10" name="Footer Placeholder 4">
            <a:extLst>
              <a:ext uri="{FF2B5EF4-FFF2-40B4-BE49-F238E27FC236}">
                <a16:creationId xmlns:a16="http://schemas.microsoft.com/office/drawing/2014/main" id="{7E6BC5DB-4443-41A9-AED3-C9546203317E}"/>
              </a:ext>
            </a:extLst>
          </p:cNvPr>
          <p:cNvSpPr>
            <a:spLocks noGrp="1"/>
          </p:cNvSpPr>
          <p:nvPr>
            <p:ph type="ftr" sz="quarter" idx="3"/>
          </p:nvPr>
        </p:nvSpPr>
        <p:spPr>
          <a:xfrm>
            <a:off x="4417433" y="6262444"/>
            <a:ext cx="3357134" cy="273627"/>
          </a:xfrm>
          <a:prstGeom prst="rect">
            <a:avLst/>
          </a:prstGeom>
        </p:spPr>
        <p:txBody>
          <a:bodyPr vert="horz" lIns="91440" tIns="45720" rIns="91440" bIns="45720" rtlCol="0" anchor="ctr"/>
          <a:lstStyle>
            <a:lvl1pPr algn="ctr">
              <a:defRPr sz="900">
                <a:solidFill>
                  <a:schemeClr val="accent1"/>
                </a:solidFill>
              </a:defRPr>
            </a:lvl1pPr>
          </a:lstStyle>
          <a:p>
            <a:r>
              <a:rPr lang="en-US" dirty="0"/>
              <a:t>©2018 W2BI - Proprietary</a:t>
            </a:r>
          </a:p>
        </p:txBody>
      </p:sp>
    </p:spTree>
    <p:extLst>
      <p:ext uri="{BB962C8B-B14F-4D97-AF65-F5344CB8AC3E}">
        <p14:creationId xmlns:p14="http://schemas.microsoft.com/office/powerpoint/2010/main" val="280190538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8439"/>
            <a:ext cx="11074400" cy="1251718"/>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609600" y="1418556"/>
            <a:ext cx="11074400" cy="448694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879538"/>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06782D1-BBF2-49BF-8DA4-BFA099B11B53}" type="datetime1">
              <a:rPr lang="en-US" smtClean="0"/>
              <a:t>9/13/2018</a:t>
            </a:fld>
            <a:endParaRPr lang="en-US" dirty="0"/>
          </a:p>
        </p:txBody>
      </p:sp>
      <p:sp>
        <p:nvSpPr>
          <p:cNvPr id="5" name="Footer Placeholder 4"/>
          <p:cNvSpPr>
            <a:spLocks noGrp="1"/>
          </p:cNvSpPr>
          <p:nvPr>
            <p:ph type="ftr" sz="quarter" idx="3"/>
          </p:nvPr>
        </p:nvSpPr>
        <p:spPr>
          <a:xfrm>
            <a:off x="4417433" y="6262444"/>
            <a:ext cx="3357134" cy="273627"/>
          </a:xfrm>
          <a:prstGeom prst="rect">
            <a:avLst/>
          </a:prstGeom>
        </p:spPr>
        <p:txBody>
          <a:bodyPr vert="horz" lIns="91440" tIns="45720" rIns="91440" bIns="45720" rtlCol="0" anchor="ctr"/>
          <a:lstStyle>
            <a:lvl1pPr algn="ctr">
              <a:defRPr sz="900">
                <a:solidFill>
                  <a:schemeClr val="accent1"/>
                </a:solidFill>
              </a:defRPr>
            </a:lvl1pPr>
          </a:lstStyle>
          <a:p>
            <a:r>
              <a:rPr lang="en-US" dirty="0"/>
              <a:t>©2018 W2BI - Proprietary</a:t>
            </a:r>
          </a:p>
        </p:txBody>
      </p:sp>
      <p:sp>
        <p:nvSpPr>
          <p:cNvPr id="6" name="Slide Number Placeholder 5"/>
          <p:cNvSpPr>
            <a:spLocks noGrp="1"/>
          </p:cNvSpPr>
          <p:nvPr>
            <p:ph type="sldNum" sz="quarter" idx="4"/>
          </p:nvPr>
        </p:nvSpPr>
        <p:spPr>
          <a:xfrm>
            <a:off x="609600" y="6262444"/>
            <a:ext cx="394446" cy="273627"/>
          </a:xfrm>
          <a:prstGeom prst="rect">
            <a:avLst/>
          </a:prstGeom>
        </p:spPr>
        <p:txBody>
          <a:bodyPr vert="horz" lIns="91440" tIns="45720" rIns="91440" bIns="45720" rtlCol="0" anchor="ctr"/>
          <a:lstStyle>
            <a:lvl1pPr algn="l">
              <a:defRPr sz="900">
                <a:solidFill>
                  <a:schemeClr val="accent1"/>
                </a:solidFill>
              </a:defRPr>
            </a:lvl1pPr>
          </a:lstStyle>
          <a:p>
            <a:fld id="{136C5ED3-0EFB-C84F-98F2-89AD0F348857}" type="slidenum">
              <a:rPr lang="en-US" smtClean="0"/>
              <a:pPr/>
              <a:t>‹#›</a:t>
            </a:fld>
            <a:endParaRPr lang="en-US" dirty="0"/>
          </a:p>
        </p:txBody>
      </p:sp>
      <p:pic>
        <p:nvPicPr>
          <p:cNvPr id="12" name="Picture 11">
            <a:extLst>
              <a:ext uri="{FF2B5EF4-FFF2-40B4-BE49-F238E27FC236}">
                <a16:creationId xmlns:a16="http://schemas.microsoft.com/office/drawing/2014/main" id="{884C4948-1790-4383-AE2C-4D6ECE076E8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870035" y="6123877"/>
            <a:ext cx="897695" cy="550760"/>
          </a:xfrm>
          <a:prstGeom prst="rect">
            <a:avLst/>
          </a:prstGeom>
        </p:spPr>
      </p:pic>
    </p:spTree>
    <p:extLst>
      <p:ext uri="{BB962C8B-B14F-4D97-AF65-F5344CB8AC3E}">
        <p14:creationId xmlns:p14="http://schemas.microsoft.com/office/powerpoint/2010/main" val="1919141720"/>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2" r:id="rId3"/>
    <p:sldLayoutId id="2147483665" r:id="rId4"/>
  </p:sldLayoutIdLst>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hf hdr="0" dt="0"/>
  <p:txStyles>
    <p:titleStyle>
      <a:lvl1pPr algn="l" defTabSz="457200" rtl="0" eaLnBrk="1" latinLnBrk="0" hangingPunct="1">
        <a:spcBef>
          <a:spcPct val="0"/>
        </a:spcBef>
        <a:buNone/>
        <a:defRPr sz="3400" kern="1200">
          <a:solidFill>
            <a:schemeClr val="accent1"/>
          </a:solidFill>
          <a:latin typeface="+mj-lt"/>
          <a:ea typeface="+mj-ea"/>
          <a:cs typeface="+mj-cs"/>
        </a:defRPr>
      </a:lvl1pPr>
    </p:titleStyle>
    <p:bodyStyle>
      <a:lvl1pPr marL="228600" indent="-228600" algn="l" defTabSz="457200" rtl="0" eaLnBrk="1" latinLnBrk="0" hangingPunct="1">
        <a:spcBef>
          <a:spcPts val="400"/>
        </a:spcBef>
        <a:spcAft>
          <a:spcPts val="0"/>
        </a:spcAft>
        <a:buClr>
          <a:schemeClr val="tx1"/>
        </a:buClr>
        <a:buFont typeface="Wingdings" panose="05000000000000000000" pitchFamily="2" charset="2"/>
        <a:buChar char=""/>
        <a:defRPr sz="1800" kern="1200">
          <a:solidFill>
            <a:schemeClr val="tx1"/>
          </a:solidFill>
          <a:latin typeface="+mn-lt"/>
          <a:ea typeface="+mn-ea"/>
          <a:cs typeface="+mn-cs"/>
        </a:defRPr>
      </a:lvl1pPr>
      <a:lvl2pPr marL="573088" indent="-231775" algn="l" defTabSz="457200" rtl="0" eaLnBrk="1" latinLnBrk="0" hangingPunct="1">
        <a:spcBef>
          <a:spcPct val="20000"/>
        </a:spcBef>
        <a:buClr>
          <a:schemeClr val="tx1"/>
        </a:buClr>
        <a:buFont typeface="Arial"/>
        <a:buChar char="–"/>
        <a:defRPr sz="1600" kern="1200">
          <a:solidFill>
            <a:schemeClr val="tx1"/>
          </a:solidFill>
          <a:latin typeface="+mn-lt"/>
          <a:ea typeface="+mn-ea"/>
          <a:cs typeface="+mn-cs"/>
        </a:defRPr>
      </a:lvl2pPr>
      <a:lvl3pPr marL="1087438" indent="-173038" algn="l" defTabSz="457200" rtl="0" eaLnBrk="1" latinLnBrk="0" hangingPunct="1">
        <a:spcBef>
          <a:spcPct val="20000"/>
        </a:spcBef>
        <a:buClr>
          <a:schemeClr val="tx1"/>
        </a:buClr>
        <a:buFont typeface="Arial"/>
        <a:buChar char="•"/>
        <a:defRPr sz="1400" kern="1200">
          <a:solidFill>
            <a:schemeClr val="tx1"/>
          </a:solidFill>
          <a:latin typeface="+mn-lt"/>
          <a:ea typeface="+mn-ea"/>
          <a:cs typeface="+mn-cs"/>
        </a:defRPr>
      </a:lvl3pPr>
      <a:lvl4pPr marL="1539875" indent="-168275" algn="l" defTabSz="457200" rtl="0" eaLnBrk="1" latinLnBrk="0" hangingPunct="1">
        <a:spcBef>
          <a:spcPct val="20000"/>
        </a:spcBef>
        <a:buClr>
          <a:schemeClr val="tx1"/>
        </a:buClr>
        <a:buFont typeface="Arial"/>
        <a:buChar char="–"/>
        <a:defRPr sz="1200" kern="1200">
          <a:solidFill>
            <a:schemeClr val="tx1"/>
          </a:solidFill>
          <a:latin typeface="+mn-lt"/>
          <a:ea typeface="+mn-ea"/>
          <a:cs typeface="+mn-cs"/>
        </a:defRPr>
      </a:lvl4pPr>
      <a:lvl5pPr marL="2001838" indent="-173038" algn="l" defTabSz="457200" rtl="0" eaLnBrk="1" latinLnBrk="0" hangingPunct="1">
        <a:spcBef>
          <a:spcPct val="20000"/>
        </a:spcBef>
        <a:buFont typeface="Arial"/>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4" orient="horz" pos="1056" userDrawn="1">
          <p15:clr>
            <a:srgbClr val="F26B43"/>
          </p15:clr>
        </p15:guide>
        <p15:guide id="5" orient="horz" pos="264" userDrawn="1">
          <p15:clr>
            <a:srgbClr val="F26B43"/>
          </p15:clr>
        </p15:guide>
        <p15:guide id="6" orient="horz" pos="1248" userDrawn="1">
          <p15:clr>
            <a:srgbClr val="F26B43"/>
          </p15:clr>
        </p15:guide>
        <p15:guide id="7" pos="576" userDrawn="1">
          <p15:clr>
            <a:srgbClr val="F26B43"/>
          </p15:clr>
        </p15:guide>
        <p15:guide id="8" orient="horz" pos="3720" userDrawn="1">
          <p15:clr>
            <a:srgbClr val="F26B43"/>
          </p15:clr>
        </p15:guide>
        <p15:guide id="9" pos="7360" userDrawn="1">
          <p15:clr>
            <a:srgbClr val="F26B43"/>
          </p15:clr>
        </p15:guide>
        <p15:guide id="10" pos="384" userDrawn="1">
          <p15:clr>
            <a:srgbClr val="F26B43"/>
          </p15:clr>
        </p15:guide>
        <p15:guide id="11" pos="256" userDrawn="1">
          <p15:clr>
            <a:srgbClr val="F26B43"/>
          </p15:clr>
        </p15:guide>
        <p15:guide id="12" orient="horz" pos="39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28252" y="1867108"/>
            <a:ext cx="7047192" cy="3238500"/>
          </a:xfrm>
        </p:spPr>
        <p:txBody>
          <a:bodyPr anchor="ctr"/>
          <a:lstStyle/>
          <a:p>
            <a:r>
              <a:rPr lang="en-US" sz="6000" b="1" dirty="0">
                <a:latin typeface="Candara" panose="020E0502030303020204" pitchFamily="34" charset="0"/>
                <a:cs typeface="AvantGarde MediumObl"/>
              </a:rPr>
              <a:t>5G NR Device Testing</a:t>
            </a:r>
            <a:br>
              <a:rPr lang="en-US" sz="6000" b="1" dirty="0">
                <a:latin typeface="Candara" panose="020E0502030303020204" pitchFamily="34" charset="0"/>
                <a:cs typeface="AvantGarde MediumObl"/>
              </a:rPr>
            </a:br>
            <a:r>
              <a:rPr lang="en-US" sz="4400" b="1" dirty="0">
                <a:latin typeface="Candara" panose="020E0502030303020204" pitchFamily="34" charset="0"/>
                <a:cs typeface="AvantGarde MediumObl"/>
              </a:rPr>
              <a:t>Challenges &amp; Opportunities</a:t>
            </a:r>
            <a:br>
              <a:rPr lang="en-US" sz="2400" b="1" dirty="0">
                <a:latin typeface="Candara" panose="020E0502030303020204" pitchFamily="34" charset="0"/>
                <a:cs typeface="AvantGarde MediumObl"/>
              </a:rPr>
            </a:br>
            <a:endParaRPr lang="en-US" sz="2400" dirty="0"/>
          </a:p>
        </p:txBody>
      </p:sp>
    </p:spTree>
    <p:extLst>
      <p:ext uri="{BB962C8B-B14F-4D97-AF65-F5344CB8AC3E}">
        <p14:creationId xmlns:p14="http://schemas.microsoft.com/office/powerpoint/2010/main" val="2603325590"/>
      </p:ext>
    </p:extLst>
  </p:cSld>
  <p:clrMapOvr>
    <a:masterClrMapping/>
  </p:clrMapOvr>
  <p:transition spd="slow" advClick="0" advTm="1000">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36C5ED3-0EFB-C84F-98F2-89AD0F348857}" type="slidenum">
              <a:rPr lang="en-US" smtClean="0">
                <a:solidFill>
                  <a:schemeClr val="tx1"/>
                </a:solidFill>
              </a:rPr>
              <a:t>2</a:t>
            </a:fld>
            <a:endParaRPr lang="en-US" dirty="0">
              <a:solidFill>
                <a:schemeClr val="tx1"/>
              </a:solidFill>
            </a:endParaRPr>
          </a:p>
        </p:txBody>
      </p:sp>
      <p:sp>
        <p:nvSpPr>
          <p:cNvPr id="11" name="Footer Placeholder 4">
            <a:extLst>
              <a:ext uri="{FF2B5EF4-FFF2-40B4-BE49-F238E27FC236}">
                <a16:creationId xmlns:a16="http://schemas.microsoft.com/office/drawing/2014/main" id="{F6E78056-0025-4CC9-9E28-5E64AB48DB0E}"/>
              </a:ext>
            </a:extLst>
          </p:cNvPr>
          <p:cNvSpPr>
            <a:spLocks noGrp="1"/>
          </p:cNvSpPr>
          <p:nvPr>
            <p:ph type="ftr" sz="quarter" idx="3"/>
          </p:nvPr>
        </p:nvSpPr>
        <p:spPr>
          <a:xfrm>
            <a:off x="4417433" y="6262444"/>
            <a:ext cx="3357134" cy="273627"/>
          </a:xfrm>
          <a:prstGeom prst="rect">
            <a:avLst/>
          </a:prstGeom>
        </p:spPr>
        <p:txBody>
          <a:bodyPr vert="horz" lIns="91440" tIns="45720" rIns="91440" bIns="45720" rtlCol="0" anchor="ctr"/>
          <a:lstStyle>
            <a:lvl1pPr algn="ctr">
              <a:defRPr sz="900">
                <a:solidFill>
                  <a:schemeClr val="accent1"/>
                </a:solidFill>
              </a:defRPr>
            </a:lvl1pPr>
          </a:lstStyle>
          <a:p>
            <a:r>
              <a:rPr lang="en-US" dirty="0"/>
              <a:t>©2018 W2BI - Proprietary</a:t>
            </a:r>
          </a:p>
        </p:txBody>
      </p:sp>
      <p:sp>
        <p:nvSpPr>
          <p:cNvPr id="14" name="Text Box 28">
            <a:extLst>
              <a:ext uri="{FF2B5EF4-FFF2-40B4-BE49-F238E27FC236}">
                <a16:creationId xmlns:a16="http://schemas.microsoft.com/office/drawing/2014/main" id="{0F07D546-D601-4358-9014-1047809A6D08}"/>
              </a:ext>
            </a:extLst>
          </p:cNvPr>
          <p:cNvSpPr txBox="1">
            <a:spLocks noGrp="1" noChangeAspect="1" noChangeArrowheads="1"/>
          </p:cNvSpPr>
          <p:nvPr>
            <p:ph type="title"/>
          </p:nvPr>
        </p:nvSpPr>
        <p:spPr bwMode="auto">
          <a:xfrm>
            <a:off x="0" y="153186"/>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ja-JP"/>
            </a:defPPr>
            <a:lvl1pPr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1pPr>
            <a:lvl2pPr marL="4572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2pPr>
            <a:lvl3pPr marL="9144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3pPr>
            <a:lvl4pPr marL="13716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4pPr>
            <a:lvl5pPr marL="18288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9pPr>
          </a:lstStyle>
          <a:p>
            <a:pPr algn="ctr" eaLnBrk="1" hangingPunct="1">
              <a:spcBef>
                <a:spcPct val="50000"/>
              </a:spcBef>
              <a:buFontTx/>
              <a:buNone/>
              <a:defRPr/>
            </a:pPr>
            <a:r>
              <a:rPr lang="en-US" altLang="ja-JP" sz="3200" b="1" spc="-20" dirty="0">
                <a:solidFill>
                  <a:srgbClr val="A00145"/>
                </a:solidFill>
              </a:rPr>
              <a:t>Enabling the Leading-Edge Technology</a:t>
            </a:r>
            <a:endParaRPr lang="ja-JP" altLang="en-US" sz="3200" b="1" spc="-20" dirty="0">
              <a:solidFill>
                <a:srgbClr val="A00145"/>
              </a:solidFill>
            </a:endParaRPr>
          </a:p>
        </p:txBody>
      </p:sp>
      <p:sp>
        <p:nvSpPr>
          <p:cNvPr id="15" name="Freeform 2">
            <a:extLst>
              <a:ext uri="{FF2B5EF4-FFF2-40B4-BE49-F238E27FC236}">
                <a16:creationId xmlns:a16="http://schemas.microsoft.com/office/drawing/2014/main" id="{1E18C367-E431-4ABB-98F3-A1B6E70DF418}"/>
              </a:ext>
            </a:extLst>
          </p:cNvPr>
          <p:cNvSpPr/>
          <p:nvPr/>
        </p:nvSpPr>
        <p:spPr>
          <a:xfrm>
            <a:off x="1105593" y="992376"/>
            <a:ext cx="2426990" cy="2799903"/>
          </a:xfrm>
          <a:custGeom>
            <a:avLst/>
            <a:gdLst>
              <a:gd name="connsiteX0" fmla="*/ 0 w 2138343"/>
              <a:gd name="connsiteY0" fmla="*/ 213834 h 3940399"/>
              <a:gd name="connsiteX1" fmla="*/ 213834 w 2138343"/>
              <a:gd name="connsiteY1" fmla="*/ 0 h 3940399"/>
              <a:gd name="connsiteX2" fmla="*/ 1924509 w 2138343"/>
              <a:gd name="connsiteY2" fmla="*/ 0 h 3940399"/>
              <a:gd name="connsiteX3" fmla="*/ 2138343 w 2138343"/>
              <a:gd name="connsiteY3" fmla="*/ 213834 h 3940399"/>
              <a:gd name="connsiteX4" fmla="*/ 2138343 w 2138343"/>
              <a:gd name="connsiteY4" fmla="*/ 3726565 h 3940399"/>
              <a:gd name="connsiteX5" fmla="*/ 1924509 w 2138343"/>
              <a:gd name="connsiteY5" fmla="*/ 3940399 h 3940399"/>
              <a:gd name="connsiteX6" fmla="*/ 213834 w 2138343"/>
              <a:gd name="connsiteY6" fmla="*/ 3940399 h 3940399"/>
              <a:gd name="connsiteX7" fmla="*/ 0 w 2138343"/>
              <a:gd name="connsiteY7" fmla="*/ 3726565 h 3940399"/>
              <a:gd name="connsiteX8" fmla="*/ 0 w 2138343"/>
              <a:gd name="connsiteY8" fmla="*/ 213834 h 394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8343" h="3940399">
                <a:moveTo>
                  <a:pt x="0" y="213834"/>
                </a:moveTo>
                <a:cubicBezTo>
                  <a:pt x="0" y="95737"/>
                  <a:pt x="95737" y="0"/>
                  <a:pt x="213834" y="0"/>
                </a:cubicBezTo>
                <a:lnTo>
                  <a:pt x="1924509" y="0"/>
                </a:lnTo>
                <a:cubicBezTo>
                  <a:pt x="2042606" y="0"/>
                  <a:pt x="2138343" y="95737"/>
                  <a:pt x="2138343" y="213834"/>
                </a:cubicBezTo>
                <a:lnTo>
                  <a:pt x="2138343" y="3726565"/>
                </a:lnTo>
                <a:cubicBezTo>
                  <a:pt x="2138343" y="3844662"/>
                  <a:pt x="2042606" y="3940399"/>
                  <a:pt x="1924509" y="3940399"/>
                </a:cubicBezTo>
                <a:lnTo>
                  <a:pt x="213834" y="3940399"/>
                </a:lnTo>
                <a:cubicBezTo>
                  <a:pt x="95737" y="3940399"/>
                  <a:pt x="0" y="3844662"/>
                  <a:pt x="0" y="3726565"/>
                </a:cubicBezTo>
                <a:lnTo>
                  <a:pt x="0" y="213834"/>
                </a:lnTo>
                <a:close/>
              </a:path>
            </a:pathLst>
          </a:custGeom>
          <a:solidFill>
            <a:srgbClr val="989AAC">
              <a:hueOff val="0"/>
              <a:satOff val="0"/>
              <a:lumOff val="0"/>
              <a:alphaOff val="0"/>
            </a:srgbClr>
          </a:solidFill>
          <a:ln w="25400" cap="flat" cmpd="sng" algn="ctr">
            <a:solidFill>
              <a:srgbClr val="FFFFFF">
                <a:hueOff val="0"/>
                <a:satOff val="0"/>
                <a:lumOff val="0"/>
                <a:alphaOff val="0"/>
              </a:srgbClr>
            </a:solidFill>
            <a:prstDash val="solid"/>
          </a:ln>
          <a:effectLst/>
        </p:spPr>
        <p:txBody>
          <a:bodyPr spcFirstLastPara="0" vert="horz" wrap="square" lIns="177800" tIns="1753959" rIns="177800" bIns="965881" numCol="1" spcCol="1270" anchor="t" anchorCtr="0">
            <a:noAutofit/>
          </a:bodyPr>
          <a:lstStyle/>
          <a:p>
            <a:pPr marL="0" marR="0" lvl="0" indent="0" algn="ctr" defTabSz="1111250" eaLnBrk="1" fontAlgn="base" latinLnBrk="0" hangingPunct="1">
              <a:lnSpc>
                <a:spcPct val="100000"/>
              </a:lnSpc>
              <a:spcBef>
                <a:spcPct val="0"/>
              </a:spcBef>
              <a:spcAft>
                <a:spcPts val="0"/>
              </a:spcAft>
              <a:buClrTx/>
              <a:buSzTx/>
              <a:buFontTx/>
              <a:buNone/>
              <a:tabLst/>
              <a:defRPr/>
            </a:pPr>
            <a:r>
              <a:rPr kumimoji="0" lang="en-US" sz="2500" b="0" i="0" u="none" strike="noStrike" kern="0" cap="none" spc="0" normalizeH="0" baseline="0" noProof="0" dirty="0">
                <a:ln>
                  <a:noFill/>
                </a:ln>
                <a:solidFill>
                  <a:srgbClr val="FFFFFF"/>
                </a:solidFill>
                <a:effectLst/>
                <a:uLnTx/>
                <a:uFillTx/>
                <a:latin typeface="Calibri"/>
                <a:ea typeface="+mn-ea"/>
                <a:cs typeface="+mn-cs"/>
              </a:rPr>
              <a:t>Device Validation Test</a:t>
            </a:r>
          </a:p>
        </p:txBody>
      </p:sp>
      <p:sp>
        <p:nvSpPr>
          <p:cNvPr id="16" name="Oval 15">
            <a:extLst>
              <a:ext uri="{FF2B5EF4-FFF2-40B4-BE49-F238E27FC236}">
                <a16:creationId xmlns:a16="http://schemas.microsoft.com/office/drawing/2014/main" id="{7044040C-5459-4737-B472-3CFD1FCC7DFF}"/>
              </a:ext>
            </a:extLst>
          </p:cNvPr>
          <p:cNvSpPr/>
          <p:nvPr/>
        </p:nvSpPr>
        <p:spPr>
          <a:xfrm>
            <a:off x="1594479" y="1143561"/>
            <a:ext cx="1489275" cy="1069028"/>
          </a:xfrm>
          <a:prstGeom prst="ellipse">
            <a:avLst/>
          </a:prstGeom>
          <a:blipFill rotWithShape="1">
            <a:blip r:embed="rId3"/>
            <a:stretch>
              <a:fillRect/>
            </a:stretch>
          </a:blipFill>
          <a:ln w="25400" cap="flat" cmpd="sng" algn="ctr">
            <a:solidFill>
              <a:srgbClr val="FFFFFF">
                <a:hueOff val="0"/>
                <a:satOff val="0"/>
                <a:lumOff val="0"/>
                <a:alphaOff val="0"/>
              </a:srgbClr>
            </a:solidFill>
            <a:prstDash val="solid"/>
          </a:ln>
          <a:effectLst/>
        </p:spPr>
        <p:txBody>
          <a:bodyPr/>
          <a:lstStyle/>
          <a:p>
            <a:endParaRPr lang="en-US" dirty="0"/>
          </a:p>
        </p:txBody>
      </p:sp>
      <p:sp>
        <p:nvSpPr>
          <p:cNvPr id="17" name="Freeform 4">
            <a:extLst>
              <a:ext uri="{FF2B5EF4-FFF2-40B4-BE49-F238E27FC236}">
                <a16:creationId xmlns:a16="http://schemas.microsoft.com/office/drawing/2014/main" id="{C29CA1D4-90A4-43BB-BB2D-07B59107FD08}"/>
              </a:ext>
            </a:extLst>
          </p:cNvPr>
          <p:cNvSpPr/>
          <p:nvPr/>
        </p:nvSpPr>
        <p:spPr>
          <a:xfrm>
            <a:off x="3599641" y="992376"/>
            <a:ext cx="2426990" cy="2799903"/>
          </a:xfrm>
          <a:custGeom>
            <a:avLst/>
            <a:gdLst>
              <a:gd name="connsiteX0" fmla="*/ 0 w 2138343"/>
              <a:gd name="connsiteY0" fmla="*/ 213834 h 3940399"/>
              <a:gd name="connsiteX1" fmla="*/ 213834 w 2138343"/>
              <a:gd name="connsiteY1" fmla="*/ 0 h 3940399"/>
              <a:gd name="connsiteX2" fmla="*/ 1924509 w 2138343"/>
              <a:gd name="connsiteY2" fmla="*/ 0 h 3940399"/>
              <a:gd name="connsiteX3" fmla="*/ 2138343 w 2138343"/>
              <a:gd name="connsiteY3" fmla="*/ 213834 h 3940399"/>
              <a:gd name="connsiteX4" fmla="*/ 2138343 w 2138343"/>
              <a:gd name="connsiteY4" fmla="*/ 3726565 h 3940399"/>
              <a:gd name="connsiteX5" fmla="*/ 1924509 w 2138343"/>
              <a:gd name="connsiteY5" fmla="*/ 3940399 h 3940399"/>
              <a:gd name="connsiteX6" fmla="*/ 213834 w 2138343"/>
              <a:gd name="connsiteY6" fmla="*/ 3940399 h 3940399"/>
              <a:gd name="connsiteX7" fmla="*/ 0 w 2138343"/>
              <a:gd name="connsiteY7" fmla="*/ 3726565 h 3940399"/>
              <a:gd name="connsiteX8" fmla="*/ 0 w 2138343"/>
              <a:gd name="connsiteY8" fmla="*/ 213834 h 394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8343" h="3940399">
                <a:moveTo>
                  <a:pt x="0" y="213834"/>
                </a:moveTo>
                <a:cubicBezTo>
                  <a:pt x="0" y="95737"/>
                  <a:pt x="95737" y="0"/>
                  <a:pt x="213834" y="0"/>
                </a:cubicBezTo>
                <a:lnTo>
                  <a:pt x="1924509" y="0"/>
                </a:lnTo>
                <a:cubicBezTo>
                  <a:pt x="2042606" y="0"/>
                  <a:pt x="2138343" y="95737"/>
                  <a:pt x="2138343" y="213834"/>
                </a:cubicBezTo>
                <a:lnTo>
                  <a:pt x="2138343" y="3726565"/>
                </a:lnTo>
                <a:cubicBezTo>
                  <a:pt x="2138343" y="3844662"/>
                  <a:pt x="2042606" y="3940399"/>
                  <a:pt x="1924509" y="3940399"/>
                </a:cubicBezTo>
                <a:lnTo>
                  <a:pt x="213834" y="3940399"/>
                </a:lnTo>
                <a:cubicBezTo>
                  <a:pt x="95737" y="3940399"/>
                  <a:pt x="0" y="3844662"/>
                  <a:pt x="0" y="3726565"/>
                </a:cubicBezTo>
                <a:lnTo>
                  <a:pt x="0" y="213834"/>
                </a:lnTo>
                <a:close/>
              </a:path>
            </a:pathLst>
          </a:custGeom>
          <a:solidFill>
            <a:schemeClr val="accent2">
              <a:lumMod val="75000"/>
            </a:schemeClr>
          </a:solidFill>
          <a:ln w="25400" cap="flat" cmpd="sng" algn="ctr">
            <a:solidFill>
              <a:srgbClr val="FFFFFF">
                <a:hueOff val="0"/>
                <a:satOff val="0"/>
                <a:lumOff val="0"/>
                <a:alphaOff val="0"/>
              </a:srgbClr>
            </a:solidFill>
            <a:prstDash val="solid"/>
          </a:ln>
          <a:effectLst/>
        </p:spPr>
        <p:txBody>
          <a:bodyPr spcFirstLastPara="0" vert="horz" wrap="square" lIns="177800" tIns="1753959" rIns="177800" bIns="965881" numCol="1" spcCol="1270" anchor="t" anchorCtr="0">
            <a:noAutofit/>
          </a:bodyPr>
          <a:lstStyle/>
          <a:p>
            <a:pPr marL="0" marR="0" lvl="0" indent="0" algn="ctr" defTabSz="1111250" eaLnBrk="1" fontAlgn="base" latinLnBrk="0" hangingPunct="1">
              <a:lnSpc>
                <a:spcPct val="90000"/>
              </a:lnSpc>
              <a:spcBef>
                <a:spcPct val="0"/>
              </a:spcBef>
              <a:spcAft>
                <a:spcPct val="35000"/>
              </a:spcAft>
              <a:buClrTx/>
              <a:buSzTx/>
              <a:buFontTx/>
              <a:buNone/>
              <a:tabLst/>
              <a:defRPr/>
            </a:pPr>
            <a:r>
              <a:rPr kumimoji="0" lang="en-US" sz="2500" b="0" i="0" u="none" strike="noStrike" kern="0" cap="none" spc="0" normalizeH="0" baseline="0" noProof="0" dirty="0">
                <a:ln>
                  <a:noFill/>
                </a:ln>
                <a:solidFill>
                  <a:srgbClr val="FFFFFF"/>
                </a:solidFill>
                <a:effectLst/>
                <a:uLnTx/>
                <a:uFillTx/>
                <a:latin typeface="Calibri"/>
                <a:ea typeface="+mn-ea"/>
                <a:cs typeface="+mn-cs"/>
              </a:rPr>
              <a:t>Live Test</a:t>
            </a:r>
          </a:p>
        </p:txBody>
      </p:sp>
      <p:sp>
        <p:nvSpPr>
          <p:cNvPr id="18" name="Oval 17">
            <a:extLst>
              <a:ext uri="{FF2B5EF4-FFF2-40B4-BE49-F238E27FC236}">
                <a16:creationId xmlns:a16="http://schemas.microsoft.com/office/drawing/2014/main" id="{C9B21955-1E3F-4C4D-AF96-AE85DB49DBBB}"/>
              </a:ext>
            </a:extLst>
          </p:cNvPr>
          <p:cNvSpPr/>
          <p:nvPr/>
        </p:nvSpPr>
        <p:spPr>
          <a:xfrm>
            <a:off x="4094279" y="1143561"/>
            <a:ext cx="1489275" cy="1069028"/>
          </a:xfrm>
          <a:prstGeom prst="ellipse">
            <a:avLst/>
          </a:prstGeom>
          <a:blipFill rotWithShape="1">
            <a:blip r:embed="rId4"/>
            <a:stretch>
              <a:fillRect/>
            </a:stretch>
          </a:blipFill>
          <a:ln w="25400" cap="flat" cmpd="sng" algn="ctr">
            <a:solidFill>
              <a:srgbClr val="FFFFFF">
                <a:hueOff val="0"/>
                <a:satOff val="0"/>
                <a:lumOff val="0"/>
                <a:alphaOff val="0"/>
              </a:srgbClr>
            </a:solidFill>
            <a:prstDash val="solid"/>
          </a:ln>
          <a:effectLst/>
        </p:spPr>
      </p:sp>
      <p:sp>
        <p:nvSpPr>
          <p:cNvPr id="20" name="Freeform 7">
            <a:extLst>
              <a:ext uri="{FF2B5EF4-FFF2-40B4-BE49-F238E27FC236}">
                <a16:creationId xmlns:a16="http://schemas.microsoft.com/office/drawing/2014/main" id="{1A209641-AAC7-45B6-8C2E-B7125F241B96}"/>
              </a:ext>
            </a:extLst>
          </p:cNvPr>
          <p:cNvSpPr/>
          <p:nvPr/>
        </p:nvSpPr>
        <p:spPr>
          <a:xfrm>
            <a:off x="6107499" y="992376"/>
            <a:ext cx="2426990" cy="2799903"/>
          </a:xfrm>
          <a:custGeom>
            <a:avLst/>
            <a:gdLst>
              <a:gd name="connsiteX0" fmla="*/ 0 w 2138343"/>
              <a:gd name="connsiteY0" fmla="*/ 213834 h 3940399"/>
              <a:gd name="connsiteX1" fmla="*/ 213834 w 2138343"/>
              <a:gd name="connsiteY1" fmla="*/ 0 h 3940399"/>
              <a:gd name="connsiteX2" fmla="*/ 1924509 w 2138343"/>
              <a:gd name="connsiteY2" fmla="*/ 0 h 3940399"/>
              <a:gd name="connsiteX3" fmla="*/ 2138343 w 2138343"/>
              <a:gd name="connsiteY3" fmla="*/ 213834 h 3940399"/>
              <a:gd name="connsiteX4" fmla="*/ 2138343 w 2138343"/>
              <a:gd name="connsiteY4" fmla="*/ 3726565 h 3940399"/>
              <a:gd name="connsiteX5" fmla="*/ 1924509 w 2138343"/>
              <a:gd name="connsiteY5" fmla="*/ 3940399 h 3940399"/>
              <a:gd name="connsiteX6" fmla="*/ 213834 w 2138343"/>
              <a:gd name="connsiteY6" fmla="*/ 3940399 h 3940399"/>
              <a:gd name="connsiteX7" fmla="*/ 0 w 2138343"/>
              <a:gd name="connsiteY7" fmla="*/ 3726565 h 3940399"/>
              <a:gd name="connsiteX8" fmla="*/ 0 w 2138343"/>
              <a:gd name="connsiteY8" fmla="*/ 213834 h 394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8343" h="3940399">
                <a:moveTo>
                  <a:pt x="0" y="213834"/>
                </a:moveTo>
                <a:cubicBezTo>
                  <a:pt x="0" y="95737"/>
                  <a:pt x="95737" y="0"/>
                  <a:pt x="213834" y="0"/>
                </a:cubicBezTo>
                <a:lnTo>
                  <a:pt x="1924509" y="0"/>
                </a:lnTo>
                <a:cubicBezTo>
                  <a:pt x="2042606" y="0"/>
                  <a:pt x="2138343" y="95737"/>
                  <a:pt x="2138343" y="213834"/>
                </a:cubicBezTo>
                <a:lnTo>
                  <a:pt x="2138343" y="3726565"/>
                </a:lnTo>
                <a:cubicBezTo>
                  <a:pt x="2138343" y="3844662"/>
                  <a:pt x="2042606" y="3940399"/>
                  <a:pt x="1924509" y="3940399"/>
                </a:cubicBezTo>
                <a:lnTo>
                  <a:pt x="213834" y="3940399"/>
                </a:lnTo>
                <a:cubicBezTo>
                  <a:pt x="95737" y="3940399"/>
                  <a:pt x="0" y="3844662"/>
                  <a:pt x="0" y="3726565"/>
                </a:cubicBezTo>
                <a:lnTo>
                  <a:pt x="0" y="213834"/>
                </a:lnTo>
                <a:close/>
              </a:path>
            </a:pathLst>
          </a:custGeom>
          <a:solidFill>
            <a:schemeClr val="accent6">
              <a:lumMod val="75000"/>
            </a:schemeClr>
          </a:solidFill>
          <a:ln w="25400" cap="flat" cmpd="sng" algn="ctr">
            <a:solidFill>
              <a:srgbClr val="FFFFFF">
                <a:hueOff val="0"/>
                <a:satOff val="0"/>
                <a:lumOff val="0"/>
                <a:alphaOff val="0"/>
              </a:srgbClr>
            </a:solidFill>
            <a:prstDash val="solid"/>
          </a:ln>
          <a:effectLst/>
        </p:spPr>
        <p:txBody>
          <a:bodyPr spcFirstLastPara="0" vert="horz" wrap="square" lIns="177800" tIns="1753959" rIns="177800" bIns="965881" numCol="1" spcCol="1270" anchor="t" anchorCtr="0">
            <a:noAutofit/>
          </a:bodyPr>
          <a:lstStyle/>
          <a:p>
            <a:pPr marL="0" marR="0" lvl="0" indent="0" algn="ctr" defTabSz="1111250" eaLnBrk="1" fontAlgn="base" latinLnBrk="0" hangingPunct="1">
              <a:lnSpc>
                <a:spcPct val="90000"/>
              </a:lnSpc>
              <a:spcBef>
                <a:spcPct val="0"/>
              </a:spcBef>
              <a:spcAft>
                <a:spcPct val="35000"/>
              </a:spcAft>
              <a:buClrTx/>
              <a:buSzTx/>
              <a:buFontTx/>
              <a:buNone/>
              <a:tabLst/>
              <a:defRPr/>
            </a:pPr>
            <a:r>
              <a:rPr kumimoji="0" lang="en-US" sz="2500" b="0" i="0" u="none" strike="noStrike" kern="0" cap="none" spc="0" normalizeH="0" baseline="0" noProof="0" dirty="0">
                <a:ln>
                  <a:noFill/>
                </a:ln>
                <a:solidFill>
                  <a:srgbClr val="FFFFFF"/>
                </a:solidFill>
                <a:effectLst/>
                <a:uLnTx/>
                <a:uFillTx/>
                <a:latin typeface="Calibri"/>
                <a:ea typeface="+mn-ea"/>
                <a:cs typeface="+mn-cs"/>
              </a:rPr>
              <a:t>Production System Level</a:t>
            </a:r>
          </a:p>
        </p:txBody>
      </p:sp>
      <p:sp>
        <p:nvSpPr>
          <p:cNvPr id="21" name="Oval 20">
            <a:extLst>
              <a:ext uri="{FF2B5EF4-FFF2-40B4-BE49-F238E27FC236}">
                <a16:creationId xmlns:a16="http://schemas.microsoft.com/office/drawing/2014/main" id="{72C08AEC-6BE4-4F28-8EC9-8539931B0132}"/>
              </a:ext>
            </a:extLst>
          </p:cNvPr>
          <p:cNvSpPr/>
          <p:nvPr/>
        </p:nvSpPr>
        <p:spPr>
          <a:xfrm>
            <a:off x="6594079" y="1143561"/>
            <a:ext cx="1489275" cy="1069028"/>
          </a:xfrm>
          <a:prstGeom prst="ellipse">
            <a:avLst/>
          </a:prstGeom>
          <a:blipFill rotWithShape="1">
            <a:blip r:embed="rId5"/>
            <a:stretch>
              <a:fillRect/>
            </a:stretch>
          </a:blipFill>
          <a:ln w="25400" cap="flat" cmpd="sng" algn="ctr">
            <a:solidFill>
              <a:srgbClr val="FFFFFF">
                <a:hueOff val="0"/>
                <a:satOff val="0"/>
                <a:lumOff val="0"/>
                <a:alphaOff val="0"/>
              </a:srgbClr>
            </a:solidFill>
            <a:prstDash val="solid"/>
          </a:ln>
          <a:effectLst/>
        </p:spPr>
      </p:sp>
      <p:sp>
        <p:nvSpPr>
          <p:cNvPr id="22" name="Freeform 9">
            <a:extLst>
              <a:ext uri="{FF2B5EF4-FFF2-40B4-BE49-F238E27FC236}">
                <a16:creationId xmlns:a16="http://schemas.microsoft.com/office/drawing/2014/main" id="{A0280C16-CD2A-4D48-9053-F2225A2850B4}"/>
              </a:ext>
            </a:extLst>
          </p:cNvPr>
          <p:cNvSpPr/>
          <p:nvPr/>
        </p:nvSpPr>
        <p:spPr>
          <a:xfrm>
            <a:off x="8609605" y="992376"/>
            <a:ext cx="2426990" cy="2799903"/>
          </a:xfrm>
          <a:custGeom>
            <a:avLst/>
            <a:gdLst>
              <a:gd name="connsiteX0" fmla="*/ 0 w 2138343"/>
              <a:gd name="connsiteY0" fmla="*/ 213834 h 3940399"/>
              <a:gd name="connsiteX1" fmla="*/ 213834 w 2138343"/>
              <a:gd name="connsiteY1" fmla="*/ 0 h 3940399"/>
              <a:gd name="connsiteX2" fmla="*/ 1924509 w 2138343"/>
              <a:gd name="connsiteY2" fmla="*/ 0 h 3940399"/>
              <a:gd name="connsiteX3" fmla="*/ 2138343 w 2138343"/>
              <a:gd name="connsiteY3" fmla="*/ 213834 h 3940399"/>
              <a:gd name="connsiteX4" fmla="*/ 2138343 w 2138343"/>
              <a:gd name="connsiteY4" fmla="*/ 3726565 h 3940399"/>
              <a:gd name="connsiteX5" fmla="*/ 1924509 w 2138343"/>
              <a:gd name="connsiteY5" fmla="*/ 3940399 h 3940399"/>
              <a:gd name="connsiteX6" fmla="*/ 213834 w 2138343"/>
              <a:gd name="connsiteY6" fmla="*/ 3940399 h 3940399"/>
              <a:gd name="connsiteX7" fmla="*/ 0 w 2138343"/>
              <a:gd name="connsiteY7" fmla="*/ 3726565 h 3940399"/>
              <a:gd name="connsiteX8" fmla="*/ 0 w 2138343"/>
              <a:gd name="connsiteY8" fmla="*/ 213834 h 394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8343" h="3940399">
                <a:moveTo>
                  <a:pt x="0" y="213834"/>
                </a:moveTo>
                <a:cubicBezTo>
                  <a:pt x="0" y="95737"/>
                  <a:pt x="95737" y="0"/>
                  <a:pt x="213834" y="0"/>
                </a:cubicBezTo>
                <a:lnTo>
                  <a:pt x="1924509" y="0"/>
                </a:lnTo>
                <a:cubicBezTo>
                  <a:pt x="2042606" y="0"/>
                  <a:pt x="2138343" y="95737"/>
                  <a:pt x="2138343" y="213834"/>
                </a:cubicBezTo>
                <a:lnTo>
                  <a:pt x="2138343" y="3726565"/>
                </a:lnTo>
                <a:cubicBezTo>
                  <a:pt x="2138343" y="3844662"/>
                  <a:pt x="2042606" y="3940399"/>
                  <a:pt x="1924509" y="3940399"/>
                </a:cubicBezTo>
                <a:lnTo>
                  <a:pt x="213834" y="3940399"/>
                </a:lnTo>
                <a:cubicBezTo>
                  <a:pt x="95737" y="3940399"/>
                  <a:pt x="0" y="3844662"/>
                  <a:pt x="0" y="3726565"/>
                </a:cubicBezTo>
                <a:lnTo>
                  <a:pt x="0" y="213834"/>
                </a:lnTo>
                <a:close/>
              </a:path>
            </a:pathLst>
          </a:custGeom>
          <a:solidFill>
            <a:srgbClr val="C00000"/>
          </a:solidFill>
          <a:ln w="25400" cap="flat" cmpd="sng" algn="ctr">
            <a:solidFill>
              <a:srgbClr val="FFFFFF">
                <a:hueOff val="0"/>
                <a:satOff val="0"/>
                <a:lumOff val="0"/>
                <a:alphaOff val="0"/>
              </a:srgbClr>
            </a:solidFill>
            <a:prstDash val="solid"/>
          </a:ln>
          <a:effectLst/>
        </p:spPr>
        <p:txBody>
          <a:bodyPr spcFirstLastPara="0" vert="horz" wrap="square" lIns="177800" tIns="1753959" rIns="177800" bIns="965881" numCol="1" spcCol="1270" anchor="t" anchorCtr="0">
            <a:noAutofit/>
          </a:bodyPr>
          <a:lstStyle/>
          <a:p>
            <a:pPr marL="0" marR="0" lvl="0" indent="0" algn="ctr" defTabSz="1111250" eaLnBrk="1" fontAlgn="base" latinLnBrk="0" hangingPunct="1">
              <a:lnSpc>
                <a:spcPct val="90000"/>
              </a:lnSpc>
              <a:spcBef>
                <a:spcPct val="0"/>
              </a:spcBef>
              <a:spcAft>
                <a:spcPct val="35000"/>
              </a:spcAft>
              <a:buClrTx/>
              <a:buSzTx/>
              <a:buFontTx/>
              <a:buNone/>
              <a:tabLst/>
              <a:defRPr/>
            </a:pPr>
            <a:r>
              <a:rPr kumimoji="0" lang="en-US" sz="2500" b="0" i="0" u="none" strike="noStrike" kern="0" cap="none" spc="0" normalizeH="0" baseline="0" noProof="0" dirty="0">
                <a:ln>
                  <a:noFill/>
                </a:ln>
                <a:solidFill>
                  <a:srgbClr val="FFFFFF"/>
                </a:solidFill>
                <a:effectLst/>
                <a:uLnTx/>
                <a:uFillTx/>
                <a:latin typeface="Calibri"/>
                <a:ea typeface="+mn-ea"/>
                <a:cs typeface="+mn-cs"/>
              </a:rPr>
              <a:t>Reverse Logistics</a:t>
            </a:r>
          </a:p>
        </p:txBody>
      </p:sp>
      <p:sp>
        <p:nvSpPr>
          <p:cNvPr id="23" name="Oval 22">
            <a:extLst>
              <a:ext uri="{FF2B5EF4-FFF2-40B4-BE49-F238E27FC236}">
                <a16:creationId xmlns:a16="http://schemas.microsoft.com/office/drawing/2014/main" id="{CD5378F6-4F74-4F25-9890-A6751A3CB876}"/>
              </a:ext>
            </a:extLst>
          </p:cNvPr>
          <p:cNvSpPr/>
          <p:nvPr/>
        </p:nvSpPr>
        <p:spPr>
          <a:xfrm>
            <a:off x="9093880" y="1143561"/>
            <a:ext cx="1489275" cy="1069028"/>
          </a:xfrm>
          <a:prstGeom prst="ellipse">
            <a:avLst/>
          </a:prstGeom>
          <a:blipFill rotWithShape="1">
            <a:blip r:embed="rId6"/>
            <a:stretch>
              <a:fillRect/>
            </a:stretch>
          </a:blipFill>
          <a:ln w="25400" cap="flat" cmpd="sng" algn="ctr">
            <a:solidFill>
              <a:srgbClr val="FFFFFF">
                <a:hueOff val="0"/>
                <a:satOff val="0"/>
                <a:lumOff val="0"/>
                <a:alphaOff val="0"/>
              </a:srgbClr>
            </a:solidFill>
            <a:prstDash val="solid"/>
          </a:ln>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FFFFFF">
                  <a:hueOff val="0"/>
                  <a:satOff val="0"/>
                  <a:lumOff val="0"/>
                  <a:alphaOff val="0"/>
                </a:srgbClr>
              </a:solidFill>
              <a:effectLst/>
              <a:uLnTx/>
              <a:uFillTx/>
              <a:latin typeface="Calibri"/>
              <a:ea typeface="+mn-ea"/>
              <a:cs typeface="+mn-cs"/>
            </a:endParaRPr>
          </a:p>
        </p:txBody>
      </p:sp>
      <p:sp>
        <p:nvSpPr>
          <p:cNvPr id="24" name="Rectangle 23">
            <a:extLst>
              <a:ext uri="{FF2B5EF4-FFF2-40B4-BE49-F238E27FC236}">
                <a16:creationId xmlns:a16="http://schemas.microsoft.com/office/drawing/2014/main" id="{C243C144-0A36-4057-AC3C-376030F81906}"/>
              </a:ext>
            </a:extLst>
          </p:cNvPr>
          <p:cNvSpPr/>
          <p:nvPr/>
        </p:nvSpPr>
        <p:spPr>
          <a:xfrm>
            <a:off x="1004046" y="4368540"/>
            <a:ext cx="5609385" cy="1487587"/>
          </a:xfrm>
          <a:prstGeom prst="rect">
            <a:avLst/>
          </a:prstGeom>
        </p:spPr>
        <p:txBody>
          <a:bodyPr wrap="square">
            <a:spAutoFit/>
          </a:bodyPr>
          <a:lstStyle/>
          <a:p>
            <a:pPr marL="227013" lvl="1" indent="-227013" eaLnBrk="0" fontAlgn="base" hangingPunct="0">
              <a:spcBef>
                <a:spcPts val="200"/>
              </a:spcBef>
              <a:buClr>
                <a:srgbClr val="866B2A"/>
              </a:buClr>
              <a:buSzPct val="100000"/>
              <a:buFont typeface="Wingdings" pitchFamily="2" charset="2"/>
              <a:buChar char="§"/>
            </a:pPr>
            <a:r>
              <a:rPr lang="en-US" b="1" dirty="0">
                <a:cs typeface="Arial"/>
              </a:rPr>
              <a:t>Standards Based</a:t>
            </a:r>
          </a:p>
          <a:p>
            <a:pPr marL="684213" lvl="2" indent="-227013" eaLnBrk="0" fontAlgn="base" hangingPunct="0">
              <a:spcBef>
                <a:spcPts val="200"/>
              </a:spcBef>
              <a:buClr>
                <a:srgbClr val="866B2A"/>
              </a:buClr>
              <a:buSzPct val="100000"/>
              <a:buFont typeface="Wingdings" pitchFamily="2" charset="2"/>
              <a:buChar char="§"/>
            </a:pPr>
            <a:r>
              <a:rPr lang="en-US" sz="1600" b="1" dirty="0">
                <a:cs typeface="Arial"/>
              </a:rPr>
              <a:t>3GPP </a:t>
            </a:r>
            <a:r>
              <a:rPr lang="en-US" sz="1600" b="1" dirty="0">
                <a:cs typeface="Arial"/>
                <a:sym typeface="Wingdings" panose="05000000000000000000" pitchFamily="2" charset="2"/>
              </a:rPr>
              <a:t> </a:t>
            </a:r>
            <a:r>
              <a:rPr lang="en-US" sz="1600" b="1" dirty="0">
                <a:cs typeface="Arial"/>
              </a:rPr>
              <a:t>Global Certification Forum</a:t>
            </a:r>
          </a:p>
          <a:p>
            <a:pPr marL="684213" lvl="2" indent="-227013" eaLnBrk="0" fontAlgn="base" hangingPunct="0">
              <a:spcBef>
                <a:spcPts val="200"/>
              </a:spcBef>
              <a:buClr>
                <a:srgbClr val="866B2A"/>
              </a:buClr>
              <a:buSzPct val="100000"/>
              <a:buFont typeface="Wingdings" pitchFamily="2" charset="2"/>
              <a:buChar char="§"/>
            </a:pPr>
            <a:r>
              <a:rPr lang="en-US" sz="1600" b="1" dirty="0">
                <a:cs typeface="Arial"/>
              </a:rPr>
              <a:t>GSMA</a:t>
            </a:r>
          </a:p>
          <a:p>
            <a:pPr marL="684213" lvl="2" indent="-227013" eaLnBrk="0" fontAlgn="base" hangingPunct="0">
              <a:spcBef>
                <a:spcPts val="200"/>
              </a:spcBef>
              <a:buClr>
                <a:srgbClr val="866B2A"/>
              </a:buClr>
              <a:buSzPct val="100000"/>
              <a:buFont typeface="Wingdings" pitchFamily="2" charset="2"/>
              <a:buChar char="§"/>
            </a:pPr>
            <a:r>
              <a:rPr lang="en-US" sz="1600" b="1" dirty="0">
                <a:cs typeface="Arial"/>
              </a:rPr>
              <a:t>CTIA</a:t>
            </a:r>
            <a:endParaRPr lang="en-US" b="1" dirty="0">
              <a:cs typeface="Arial"/>
            </a:endParaRPr>
          </a:p>
          <a:p>
            <a:pPr marL="227013" lvl="1" indent="-227013" eaLnBrk="0" fontAlgn="base" hangingPunct="0">
              <a:spcBef>
                <a:spcPts val="200"/>
              </a:spcBef>
              <a:buClr>
                <a:srgbClr val="866B2A"/>
              </a:buClr>
              <a:buSzPct val="100000"/>
              <a:buFont typeface="Wingdings" pitchFamily="2" charset="2"/>
              <a:buChar char="§"/>
            </a:pPr>
            <a:r>
              <a:rPr lang="en-US" b="1" dirty="0">
                <a:cs typeface="Arial"/>
              </a:rPr>
              <a:t>Mobile Network Operator Conformance</a:t>
            </a:r>
          </a:p>
        </p:txBody>
      </p:sp>
      <p:pic>
        <p:nvPicPr>
          <p:cNvPr id="25" name="Picture 24">
            <a:extLst>
              <a:ext uri="{FF2B5EF4-FFF2-40B4-BE49-F238E27FC236}">
                <a16:creationId xmlns:a16="http://schemas.microsoft.com/office/drawing/2014/main" id="{A21A0757-2A5D-4657-B8D1-0B95D5A943F2}"/>
              </a:ext>
            </a:extLst>
          </p:cNvPr>
          <p:cNvPicPr>
            <a:picLocks noChangeAspect="1"/>
          </p:cNvPicPr>
          <p:nvPr/>
        </p:nvPicPr>
        <p:blipFill>
          <a:blip r:embed="rId7"/>
          <a:stretch>
            <a:fillRect/>
          </a:stretch>
        </p:blipFill>
        <p:spPr>
          <a:xfrm>
            <a:off x="9504583" y="1428218"/>
            <a:ext cx="707067" cy="402588"/>
          </a:xfrm>
          <a:prstGeom prst="rect">
            <a:avLst/>
          </a:prstGeom>
        </p:spPr>
      </p:pic>
      <p:sp>
        <p:nvSpPr>
          <p:cNvPr id="26" name="Oval 25">
            <a:extLst>
              <a:ext uri="{FF2B5EF4-FFF2-40B4-BE49-F238E27FC236}">
                <a16:creationId xmlns:a16="http://schemas.microsoft.com/office/drawing/2014/main" id="{196F48EF-1269-46CE-BB50-95C86233B8E3}"/>
              </a:ext>
            </a:extLst>
          </p:cNvPr>
          <p:cNvSpPr/>
          <p:nvPr/>
        </p:nvSpPr>
        <p:spPr>
          <a:xfrm>
            <a:off x="1608845" y="1148670"/>
            <a:ext cx="1474909" cy="1063919"/>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EC49C362-DC79-4488-B23B-8A1731E09600}"/>
              </a:ext>
            </a:extLst>
          </p:cNvPr>
          <p:cNvPicPr>
            <a:picLocks noChangeAspect="1"/>
          </p:cNvPicPr>
          <p:nvPr/>
        </p:nvPicPr>
        <p:blipFill>
          <a:blip r:embed="rId8"/>
          <a:stretch>
            <a:fillRect/>
          </a:stretch>
        </p:blipFill>
        <p:spPr>
          <a:xfrm>
            <a:off x="1765249" y="1273305"/>
            <a:ext cx="1302058" cy="809540"/>
          </a:xfrm>
          <a:prstGeom prst="rect">
            <a:avLst/>
          </a:prstGeom>
        </p:spPr>
      </p:pic>
      <p:sp>
        <p:nvSpPr>
          <p:cNvPr id="28" name="Rectangle 27">
            <a:extLst>
              <a:ext uri="{FF2B5EF4-FFF2-40B4-BE49-F238E27FC236}">
                <a16:creationId xmlns:a16="http://schemas.microsoft.com/office/drawing/2014/main" id="{5F642068-5048-4E89-B056-951212A19759}"/>
              </a:ext>
            </a:extLst>
          </p:cNvPr>
          <p:cNvSpPr/>
          <p:nvPr/>
        </p:nvSpPr>
        <p:spPr>
          <a:xfrm>
            <a:off x="6286580" y="4368540"/>
            <a:ext cx="4890845" cy="974626"/>
          </a:xfrm>
          <a:prstGeom prst="rect">
            <a:avLst/>
          </a:prstGeom>
        </p:spPr>
        <p:txBody>
          <a:bodyPr wrap="square">
            <a:spAutoFit/>
          </a:bodyPr>
          <a:lstStyle/>
          <a:p>
            <a:pPr marL="227013" lvl="1" indent="-227013" eaLnBrk="0" fontAlgn="base" hangingPunct="0">
              <a:spcBef>
                <a:spcPts val="200"/>
              </a:spcBef>
              <a:buClr>
                <a:srgbClr val="866B2A"/>
              </a:buClr>
              <a:buSzPct val="100000"/>
              <a:buFont typeface="Wingdings" pitchFamily="2" charset="2"/>
              <a:buChar char="§"/>
            </a:pPr>
            <a:r>
              <a:rPr lang="en-US" b="1" dirty="0">
                <a:cs typeface="Arial"/>
              </a:rPr>
              <a:t>Device Stability and Stress</a:t>
            </a:r>
          </a:p>
          <a:p>
            <a:pPr marL="227013" lvl="1" indent="-227013" eaLnBrk="0" fontAlgn="base" hangingPunct="0">
              <a:spcBef>
                <a:spcPts val="200"/>
              </a:spcBef>
              <a:buClr>
                <a:srgbClr val="866B2A"/>
              </a:buClr>
              <a:buSzPct val="100000"/>
              <a:buFont typeface="Wingdings" pitchFamily="2" charset="2"/>
              <a:buChar char="§"/>
            </a:pPr>
            <a:r>
              <a:rPr lang="en-US" b="1" dirty="0">
                <a:cs typeface="Arial"/>
              </a:rPr>
              <a:t>Live Network and Device Interoperability</a:t>
            </a:r>
          </a:p>
          <a:p>
            <a:pPr marL="227013" lvl="1" indent="-227013" eaLnBrk="0" fontAlgn="base" hangingPunct="0">
              <a:spcBef>
                <a:spcPts val="200"/>
              </a:spcBef>
              <a:buClr>
                <a:srgbClr val="866B2A"/>
              </a:buClr>
              <a:buSzPct val="100000"/>
              <a:buFont typeface="Wingdings" pitchFamily="2" charset="2"/>
              <a:buChar char="§"/>
            </a:pPr>
            <a:r>
              <a:rPr lang="en-US" b="1" dirty="0">
                <a:cs typeface="Arial"/>
              </a:rPr>
              <a:t>Production line and repair center</a:t>
            </a:r>
          </a:p>
        </p:txBody>
      </p:sp>
      <p:sp>
        <p:nvSpPr>
          <p:cNvPr id="30" name="Text Box 28">
            <a:extLst>
              <a:ext uri="{FF2B5EF4-FFF2-40B4-BE49-F238E27FC236}">
                <a16:creationId xmlns:a16="http://schemas.microsoft.com/office/drawing/2014/main" id="{222E1FD3-2D4C-4631-B2D7-14C1BBC10B79}"/>
              </a:ext>
            </a:extLst>
          </p:cNvPr>
          <p:cNvSpPr txBox="1">
            <a:spLocks noChangeAspect="1" noChangeArrowheads="1"/>
          </p:cNvSpPr>
          <p:nvPr/>
        </p:nvSpPr>
        <p:spPr bwMode="auto">
          <a:xfrm>
            <a:off x="9370" y="3876813"/>
            <a:ext cx="12192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spAutoFit/>
          </a:bodyPr>
          <a:lstStyle>
            <a:defPPr>
              <a:defRPr lang="ja-JP"/>
            </a:defPPr>
            <a:lvl1pPr algn="l" defTabSz="457200" rtl="0" eaLnBrk="0" fontAlgn="base" latinLnBrk="0" hangingPunct="0">
              <a:spcBef>
                <a:spcPct val="0"/>
              </a:spcBef>
              <a:spcAft>
                <a:spcPct val="0"/>
              </a:spcAft>
              <a:buNone/>
              <a:defRPr kumimoji="1" sz="2400" kern="1200">
                <a:solidFill>
                  <a:schemeClr val="tx1"/>
                </a:solidFill>
                <a:latin typeface="Arial" panose="020B0604020202020204" pitchFamily="34" charset="0"/>
                <a:ea typeface="ＭＳ Ｐゴシック" panose="020B0600070205080204" pitchFamily="50" charset="-128"/>
                <a:cs typeface="+mn-cs"/>
              </a:defRPr>
            </a:lvl1pPr>
            <a:lvl2pPr marL="4572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2pPr>
            <a:lvl3pPr marL="9144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3pPr>
            <a:lvl4pPr marL="13716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4pPr>
            <a:lvl5pPr marL="18288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9pPr>
          </a:lstStyle>
          <a:p>
            <a:pPr algn="ctr" eaLnBrk="1" hangingPunct="1">
              <a:spcBef>
                <a:spcPct val="50000"/>
              </a:spcBef>
              <a:defRPr/>
            </a:pPr>
            <a:r>
              <a:rPr lang="en-US" altLang="ja-JP" i="1" dirty="0"/>
              <a:t>Automating Tests Across Device Life Cycle and Standards</a:t>
            </a:r>
            <a:endParaRPr lang="ja-JP" altLang="en-US" i="1" dirty="0"/>
          </a:p>
        </p:txBody>
      </p:sp>
    </p:spTree>
    <p:extLst>
      <p:ext uri="{BB962C8B-B14F-4D97-AF65-F5344CB8AC3E}">
        <p14:creationId xmlns:p14="http://schemas.microsoft.com/office/powerpoint/2010/main" val="196223095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36C5ED3-0EFB-C84F-98F2-89AD0F348857}" type="slidenum">
              <a:rPr lang="en-US" smtClean="0">
                <a:solidFill>
                  <a:schemeClr val="tx1"/>
                </a:solidFill>
              </a:rPr>
              <a:t>3</a:t>
            </a:fld>
            <a:endParaRPr lang="en-US" dirty="0">
              <a:solidFill>
                <a:schemeClr val="tx1"/>
              </a:solidFill>
            </a:endParaRPr>
          </a:p>
        </p:txBody>
      </p:sp>
      <p:sp>
        <p:nvSpPr>
          <p:cNvPr id="11" name="Footer Placeholder 4">
            <a:extLst>
              <a:ext uri="{FF2B5EF4-FFF2-40B4-BE49-F238E27FC236}">
                <a16:creationId xmlns:a16="http://schemas.microsoft.com/office/drawing/2014/main" id="{F6E78056-0025-4CC9-9E28-5E64AB48DB0E}"/>
              </a:ext>
            </a:extLst>
          </p:cNvPr>
          <p:cNvSpPr>
            <a:spLocks noGrp="1"/>
          </p:cNvSpPr>
          <p:nvPr>
            <p:ph type="ftr" sz="quarter" idx="3"/>
          </p:nvPr>
        </p:nvSpPr>
        <p:spPr>
          <a:xfrm>
            <a:off x="4417433" y="6262444"/>
            <a:ext cx="3357134" cy="273627"/>
          </a:xfrm>
          <a:prstGeom prst="rect">
            <a:avLst/>
          </a:prstGeom>
        </p:spPr>
        <p:txBody>
          <a:bodyPr vert="horz" lIns="91440" tIns="45720" rIns="91440" bIns="45720" rtlCol="0" anchor="ctr"/>
          <a:lstStyle>
            <a:lvl1pPr algn="ctr">
              <a:defRPr sz="900">
                <a:solidFill>
                  <a:schemeClr val="accent1"/>
                </a:solidFill>
              </a:defRPr>
            </a:lvl1pPr>
          </a:lstStyle>
          <a:p>
            <a:r>
              <a:rPr lang="en-US" dirty="0"/>
              <a:t>©2018 W2BI - Proprietary</a:t>
            </a:r>
          </a:p>
        </p:txBody>
      </p:sp>
      <p:sp>
        <p:nvSpPr>
          <p:cNvPr id="14" name="Text Box 28">
            <a:extLst>
              <a:ext uri="{FF2B5EF4-FFF2-40B4-BE49-F238E27FC236}">
                <a16:creationId xmlns:a16="http://schemas.microsoft.com/office/drawing/2014/main" id="{0F07D546-D601-4358-9014-1047809A6D08}"/>
              </a:ext>
            </a:extLst>
          </p:cNvPr>
          <p:cNvSpPr txBox="1">
            <a:spLocks noGrp="1" noChangeAspect="1" noChangeArrowheads="1"/>
          </p:cNvSpPr>
          <p:nvPr>
            <p:ph type="title"/>
          </p:nvPr>
        </p:nvSpPr>
        <p:spPr bwMode="auto">
          <a:xfrm>
            <a:off x="0" y="153186"/>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ja-JP"/>
            </a:defPPr>
            <a:lvl1pPr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1pPr>
            <a:lvl2pPr marL="4572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2pPr>
            <a:lvl3pPr marL="9144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3pPr>
            <a:lvl4pPr marL="13716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4pPr>
            <a:lvl5pPr marL="1828800" algn="l" defTabSz="457200" rtl="0" eaLnBrk="0" fontAlgn="base" hangingPunct="0">
              <a:spcBef>
                <a:spcPct val="0"/>
              </a:spcBef>
              <a:spcAft>
                <a:spcPct val="0"/>
              </a:spcAft>
              <a:defRPr kumimoji="1" sz="24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Arial" panose="020B0604020202020204" pitchFamily="34" charset="0"/>
                <a:ea typeface="ＭＳ Ｐゴシック" panose="020B0600070205080204" pitchFamily="50" charset="-128"/>
                <a:cs typeface="+mn-cs"/>
              </a:defRPr>
            </a:lvl9pPr>
          </a:lstStyle>
          <a:p>
            <a:pPr algn="ctr" eaLnBrk="1" hangingPunct="1">
              <a:spcBef>
                <a:spcPct val="50000"/>
              </a:spcBef>
              <a:buFontTx/>
              <a:buNone/>
              <a:defRPr/>
            </a:pPr>
            <a:r>
              <a:rPr lang="en-US" altLang="ja-JP" sz="3200" b="1" spc="-20" dirty="0">
                <a:solidFill>
                  <a:srgbClr val="A00145"/>
                </a:solidFill>
              </a:rPr>
              <a:t>W2BI Product Portfolio for IoT and 5G NR Testing</a:t>
            </a:r>
            <a:endParaRPr lang="ja-JP" altLang="en-US" sz="3200" b="1" spc="-20" dirty="0">
              <a:solidFill>
                <a:srgbClr val="A00145"/>
              </a:solidFill>
            </a:endParaRPr>
          </a:p>
        </p:txBody>
      </p:sp>
      <p:sp>
        <p:nvSpPr>
          <p:cNvPr id="19" name="Rectangle 18">
            <a:extLst>
              <a:ext uri="{FF2B5EF4-FFF2-40B4-BE49-F238E27FC236}">
                <a16:creationId xmlns:a16="http://schemas.microsoft.com/office/drawing/2014/main" id="{C6BB5EAF-3A37-42E9-A88D-89FB8D84CA46}"/>
              </a:ext>
            </a:extLst>
          </p:cNvPr>
          <p:cNvSpPr/>
          <p:nvPr/>
        </p:nvSpPr>
        <p:spPr>
          <a:xfrm>
            <a:off x="835774" y="1449552"/>
            <a:ext cx="4245365" cy="733534"/>
          </a:xfrm>
          <a:prstGeom prst="rect">
            <a:avLst/>
          </a:prstGeom>
        </p:spPr>
        <p:txBody>
          <a:bodyPr wrap="square">
            <a:spAutoFit/>
          </a:bodyPr>
          <a:lstStyle/>
          <a:p>
            <a:pPr marL="227013" lvl="1" indent="-227013" eaLnBrk="0" fontAlgn="base" hangingPunct="0">
              <a:spcBef>
                <a:spcPts val="200"/>
              </a:spcBef>
              <a:buClr>
                <a:srgbClr val="866B2A"/>
              </a:buClr>
              <a:buSzPct val="100000"/>
              <a:buFont typeface="Wingdings" pitchFamily="2" charset="2"/>
              <a:buChar char="§"/>
            </a:pPr>
            <a:r>
              <a:rPr lang="en-US" sz="2000" b="1" dirty="0" err="1">
                <a:cs typeface="Arial"/>
              </a:rPr>
              <a:t>QuiNS</a:t>
            </a:r>
            <a:r>
              <a:rPr lang="en-US" sz="2000" b="1" dirty="0">
                <a:cs typeface="Arial"/>
              </a:rPr>
              <a:t> – Device Conformance</a:t>
            </a:r>
          </a:p>
          <a:p>
            <a:pPr marL="227013" lvl="1" indent="-227013" eaLnBrk="0" fontAlgn="base" hangingPunct="0">
              <a:spcBef>
                <a:spcPts val="200"/>
              </a:spcBef>
              <a:buClr>
                <a:srgbClr val="866B2A"/>
              </a:buClr>
              <a:buSzPct val="100000"/>
              <a:buFont typeface="Wingdings" pitchFamily="2" charset="2"/>
              <a:buChar char="§"/>
            </a:pPr>
            <a:endParaRPr lang="en-US" sz="2000" b="1" dirty="0">
              <a:cs typeface="Arial"/>
            </a:endParaRPr>
          </a:p>
        </p:txBody>
      </p:sp>
      <p:sp>
        <p:nvSpPr>
          <p:cNvPr id="29" name="Rectangle 28">
            <a:extLst>
              <a:ext uri="{FF2B5EF4-FFF2-40B4-BE49-F238E27FC236}">
                <a16:creationId xmlns:a16="http://schemas.microsoft.com/office/drawing/2014/main" id="{56F7C841-F722-4F7D-ABE9-A58864E00627}"/>
              </a:ext>
            </a:extLst>
          </p:cNvPr>
          <p:cNvSpPr/>
          <p:nvPr/>
        </p:nvSpPr>
        <p:spPr>
          <a:xfrm>
            <a:off x="640246" y="5142201"/>
            <a:ext cx="2956394" cy="1015663"/>
          </a:xfrm>
          <a:prstGeom prst="rect">
            <a:avLst/>
          </a:prstGeom>
        </p:spPr>
        <p:txBody>
          <a:bodyPr wrap="square">
            <a:spAutoFit/>
          </a:bodyPr>
          <a:lstStyle/>
          <a:p>
            <a:pPr marL="342900" lvl="1" indent="-342900" eaLnBrk="0" fontAlgn="base" hangingPunct="0">
              <a:spcBef>
                <a:spcPts val="200"/>
              </a:spcBef>
              <a:buClr>
                <a:srgbClr val="866B2A"/>
              </a:buClr>
              <a:buSzPct val="100000"/>
              <a:buFont typeface="Wingdings" panose="05000000000000000000" pitchFamily="2" charset="2"/>
              <a:buChar char="Ø"/>
            </a:pPr>
            <a:r>
              <a:rPr lang="en-US" sz="2000" b="1" dirty="0">
                <a:cs typeface="Arial"/>
              </a:rPr>
              <a:t>MLT 1600</a:t>
            </a:r>
            <a:br>
              <a:rPr lang="en-US" sz="2000" b="1" dirty="0">
                <a:cs typeface="Arial"/>
              </a:rPr>
            </a:br>
            <a:r>
              <a:rPr lang="en-US" sz="2000" b="1" dirty="0">
                <a:cs typeface="Arial"/>
              </a:rPr>
              <a:t>GSM/WCDMA/LTE/CAT-M1/NB-IoT</a:t>
            </a:r>
            <a:endParaRPr lang="en-US" b="1" dirty="0">
              <a:cs typeface="Arial"/>
            </a:endParaRPr>
          </a:p>
        </p:txBody>
      </p:sp>
      <p:sp>
        <p:nvSpPr>
          <p:cNvPr id="31" name="Rectangle 30">
            <a:extLst>
              <a:ext uri="{FF2B5EF4-FFF2-40B4-BE49-F238E27FC236}">
                <a16:creationId xmlns:a16="http://schemas.microsoft.com/office/drawing/2014/main" id="{3DADFE82-6623-41D8-8674-FFEC8D14F675}"/>
              </a:ext>
            </a:extLst>
          </p:cNvPr>
          <p:cNvSpPr/>
          <p:nvPr/>
        </p:nvSpPr>
        <p:spPr>
          <a:xfrm>
            <a:off x="7631584" y="1449552"/>
            <a:ext cx="4705119" cy="1041311"/>
          </a:xfrm>
          <a:prstGeom prst="rect">
            <a:avLst/>
          </a:prstGeom>
        </p:spPr>
        <p:txBody>
          <a:bodyPr wrap="square">
            <a:spAutoFit/>
          </a:bodyPr>
          <a:lstStyle/>
          <a:p>
            <a:pPr marL="227013" lvl="1" indent="-227013" eaLnBrk="0" fontAlgn="base" hangingPunct="0">
              <a:spcBef>
                <a:spcPts val="200"/>
              </a:spcBef>
              <a:buClr>
                <a:srgbClr val="866B2A"/>
              </a:buClr>
              <a:buSzPct val="100000"/>
              <a:buFont typeface="Wingdings" pitchFamily="2" charset="2"/>
              <a:buChar char="§"/>
            </a:pPr>
            <a:r>
              <a:rPr lang="en-US" sz="2000" b="1" dirty="0" err="1">
                <a:cs typeface="Arial"/>
              </a:rPr>
              <a:t>QuikStress</a:t>
            </a:r>
            <a:r>
              <a:rPr lang="en-US" sz="2000" b="1" dirty="0">
                <a:cs typeface="Arial"/>
              </a:rPr>
              <a:t> – Mobile Application and Device Stability Testing</a:t>
            </a:r>
          </a:p>
          <a:p>
            <a:pPr marL="227013" lvl="1" indent="-227013" eaLnBrk="0" fontAlgn="base" hangingPunct="0">
              <a:spcBef>
                <a:spcPts val="200"/>
              </a:spcBef>
              <a:buClr>
                <a:srgbClr val="866B2A"/>
              </a:buClr>
              <a:buSzPct val="100000"/>
              <a:buFont typeface="Wingdings" pitchFamily="2" charset="2"/>
              <a:buChar char="§"/>
            </a:pPr>
            <a:endParaRPr lang="en-US" sz="2000" b="1" dirty="0">
              <a:cs typeface="Arial"/>
            </a:endParaRPr>
          </a:p>
        </p:txBody>
      </p:sp>
      <p:sp>
        <p:nvSpPr>
          <p:cNvPr id="32" name="Rectangle 31">
            <a:extLst>
              <a:ext uri="{FF2B5EF4-FFF2-40B4-BE49-F238E27FC236}">
                <a16:creationId xmlns:a16="http://schemas.microsoft.com/office/drawing/2014/main" id="{9981EB26-A9BE-4BBD-A818-AFD725A8F666}"/>
              </a:ext>
            </a:extLst>
          </p:cNvPr>
          <p:cNvSpPr/>
          <p:nvPr/>
        </p:nvSpPr>
        <p:spPr>
          <a:xfrm>
            <a:off x="4536969" y="5142201"/>
            <a:ext cx="2620527" cy="707886"/>
          </a:xfrm>
          <a:prstGeom prst="rect">
            <a:avLst/>
          </a:prstGeom>
        </p:spPr>
        <p:txBody>
          <a:bodyPr wrap="square">
            <a:spAutoFit/>
          </a:bodyPr>
          <a:lstStyle/>
          <a:p>
            <a:pPr marL="342900" lvl="1" indent="-342900" eaLnBrk="0" fontAlgn="base" hangingPunct="0">
              <a:spcBef>
                <a:spcPts val="200"/>
              </a:spcBef>
              <a:buClr>
                <a:srgbClr val="866B2A"/>
              </a:buClr>
              <a:buSzPct val="100000"/>
              <a:buFont typeface="Wingdings" panose="05000000000000000000" pitchFamily="2" charset="2"/>
              <a:buChar char="Ø"/>
            </a:pPr>
            <a:r>
              <a:rPr lang="en-US" sz="2000" b="1" dirty="0">
                <a:cs typeface="Arial"/>
              </a:rPr>
              <a:t>MLT 2000</a:t>
            </a:r>
            <a:br>
              <a:rPr lang="en-US" sz="2000" b="1" dirty="0">
                <a:cs typeface="Arial"/>
              </a:rPr>
            </a:br>
            <a:r>
              <a:rPr lang="en-US" sz="2000" b="1" dirty="0">
                <a:cs typeface="Arial"/>
              </a:rPr>
              <a:t>5G NR Sub-6GHz</a:t>
            </a:r>
          </a:p>
        </p:txBody>
      </p:sp>
      <p:sp>
        <p:nvSpPr>
          <p:cNvPr id="33" name="Rectangle 32">
            <a:extLst>
              <a:ext uri="{FF2B5EF4-FFF2-40B4-BE49-F238E27FC236}">
                <a16:creationId xmlns:a16="http://schemas.microsoft.com/office/drawing/2014/main" id="{80227CAA-A7FD-418C-957F-A05DFD5F56BC}"/>
              </a:ext>
            </a:extLst>
          </p:cNvPr>
          <p:cNvSpPr/>
          <p:nvPr/>
        </p:nvSpPr>
        <p:spPr>
          <a:xfrm>
            <a:off x="8492754" y="5142201"/>
            <a:ext cx="1943665" cy="707886"/>
          </a:xfrm>
          <a:prstGeom prst="rect">
            <a:avLst/>
          </a:prstGeom>
        </p:spPr>
        <p:txBody>
          <a:bodyPr wrap="square">
            <a:spAutoFit/>
          </a:bodyPr>
          <a:lstStyle/>
          <a:p>
            <a:pPr marL="342900" lvl="1" indent="-342900" eaLnBrk="0" fontAlgn="base" hangingPunct="0">
              <a:spcBef>
                <a:spcPts val="200"/>
              </a:spcBef>
              <a:buClr>
                <a:srgbClr val="866B2A"/>
              </a:buClr>
              <a:buSzPct val="100000"/>
              <a:buFont typeface="Wingdings" panose="05000000000000000000" pitchFamily="2" charset="2"/>
              <a:buChar char="Ø"/>
            </a:pPr>
            <a:r>
              <a:rPr lang="en-US" sz="2000" b="1" dirty="0">
                <a:cs typeface="Arial"/>
              </a:rPr>
              <a:t>MLT 5G NR - </a:t>
            </a:r>
            <a:r>
              <a:rPr lang="en-US" sz="2000" b="1" dirty="0" err="1">
                <a:cs typeface="Arial"/>
              </a:rPr>
              <a:t>mmWave</a:t>
            </a:r>
            <a:endParaRPr lang="en-US" b="1" dirty="0">
              <a:cs typeface="Arial"/>
            </a:endParaRPr>
          </a:p>
        </p:txBody>
      </p:sp>
      <p:pic>
        <p:nvPicPr>
          <p:cNvPr id="34" name="Picture 33">
            <a:extLst>
              <a:ext uri="{FF2B5EF4-FFF2-40B4-BE49-F238E27FC236}">
                <a16:creationId xmlns:a16="http://schemas.microsoft.com/office/drawing/2014/main" id="{3AB7E191-BFF6-437C-8469-3434B295765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631584" y="3983793"/>
            <a:ext cx="3379616" cy="1100600"/>
          </a:xfrm>
          <a:prstGeom prst="rect">
            <a:avLst/>
          </a:prstGeom>
        </p:spPr>
      </p:pic>
      <p:pic>
        <p:nvPicPr>
          <p:cNvPr id="35" name="Picture 34">
            <a:extLst>
              <a:ext uri="{FF2B5EF4-FFF2-40B4-BE49-F238E27FC236}">
                <a16:creationId xmlns:a16="http://schemas.microsoft.com/office/drawing/2014/main" id="{0EF45641-B334-4BE5-8292-34F58B402BBE}"/>
              </a:ext>
            </a:extLst>
          </p:cNvPr>
          <p:cNvPicPr>
            <a:picLocks noChangeAspect="1"/>
          </p:cNvPicPr>
          <p:nvPr/>
        </p:nvPicPr>
        <p:blipFill rotWithShape="1">
          <a:blip r:embed="rId4"/>
          <a:srcRect l="57454"/>
          <a:stretch/>
        </p:blipFill>
        <p:spPr>
          <a:xfrm>
            <a:off x="5320501" y="2254391"/>
            <a:ext cx="2553916" cy="1584724"/>
          </a:xfrm>
          <a:prstGeom prst="rect">
            <a:avLst/>
          </a:prstGeom>
        </p:spPr>
      </p:pic>
      <p:pic>
        <p:nvPicPr>
          <p:cNvPr id="36" name="Picture 35">
            <a:extLst>
              <a:ext uri="{FF2B5EF4-FFF2-40B4-BE49-F238E27FC236}">
                <a16:creationId xmlns:a16="http://schemas.microsoft.com/office/drawing/2014/main" id="{9CC2E819-3C74-42EE-A129-837ED0BBE701}"/>
              </a:ext>
            </a:extLst>
          </p:cNvPr>
          <p:cNvPicPr>
            <a:picLocks noChangeAspect="1"/>
          </p:cNvPicPr>
          <p:nvPr/>
        </p:nvPicPr>
        <p:blipFill>
          <a:blip r:embed="rId5"/>
          <a:stretch>
            <a:fillRect/>
          </a:stretch>
        </p:blipFill>
        <p:spPr>
          <a:xfrm>
            <a:off x="966518" y="4255848"/>
            <a:ext cx="1762339" cy="556490"/>
          </a:xfrm>
          <a:prstGeom prst="rect">
            <a:avLst/>
          </a:prstGeom>
        </p:spPr>
      </p:pic>
      <p:pic>
        <p:nvPicPr>
          <p:cNvPr id="37" name="Picture 36">
            <a:extLst>
              <a:ext uri="{FF2B5EF4-FFF2-40B4-BE49-F238E27FC236}">
                <a16:creationId xmlns:a16="http://schemas.microsoft.com/office/drawing/2014/main" id="{521B979D-CE5F-42EB-996F-EB336F2A7C6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95511" y="4177621"/>
            <a:ext cx="1762338" cy="712944"/>
          </a:xfrm>
          <a:prstGeom prst="rect">
            <a:avLst/>
          </a:prstGeom>
        </p:spPr>
      </p:pic>
      <p:pic>
        <p:nvPicPr>
          <p:cNvPr id="38" name="Picture 3" descr="90ef2776-56ab-4fec-8589-bbdf9b5ba21a@namprd17">
            <a:extLst>
              <a:ext uri="{FF2B5EF4-FFF2-40B4-BE49-F238E27FC236}">
                <a16:creationId xmlns:a16="http://schemas.microsoft.com/office/drawing/2014/main" id="{C0805CA5-0CDA-4AE5-B2D4-4646D23877A8}"/>
              </a:ext>
            </a:extLst>
          </p:cNvPr>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8333034" y="2173437"/>
            <a:ext cx="2960192" cy="1665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8">
            <a:extLst>
              <a:ext uri="{FF2B5EF4-FFF2-40B4-BE49-F238E27FC236}">
                <a16:creationId xmlns:a16="http://schemas.microsoft.com/office/drawing/2014/main" id="{8DB3E66D-6984-4954-9CFC-B3CD5DC4A3F3}"/>
              </a:ext>
            </a:extLst>
          </p:cNvPr>
          <p:cNvPicPr/>
          <p:nvPr/>
        </p:nvPicPr>
        <p:blipFill>
          <a:blip r:embed="rId8"/>
          <a:stretch>
            <a:fillRect/>
          </a:stretch>
        </p:blipFill>
        <p:spPr>
          <a:xfrm>
            <a:off x="604911" y="1923593"/>
            <a:ext cx="4333926" cy="1982954"/>
          </a:xfrm>
          <a:prstGeom prst="rect">
            <a:avLst/>
          </a:prstGeom>
        </p:spPr>
      </p:pic>
    </p:spTree>
    <p:extLst>
      <p:ext uri="{BB962C8B-B14F-4D97-AF65-F5344CB8AC3E}">
        <p14:creationId xmlns:p14="http://schemas.microsoft.com/office/powerpoint/2010/main" val="363381761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14400"/>
          </a:xfrm>
        </p:spPr>
        <p:txBody>
          <a:bodyPr vert="horz" lIns="91440" tIns="45720" rIns="91440" bIns="45720" rtlCol="0" anchor="ctr">
            <a:noAutofit/>
          </a:bodyPr>
          <a:lstStyle/>
          <a:p>
            <a:pPr algn="ctr"/>
            <a:r>
              <a:rPr lang="en-US" dirty="0"/>
              <a:t>Multitude of Possibilities for 5G NR Testing</a:t>
            </a:r>
          </a:p>
        </p:txBody>
      </p:sp>
      <p:sp>
        <p:nvSpPr>
          <p:cNvPr id="4" name="Slide Number Placeholder 3"/>
          <p:cNvSpPr>
            <a:spLocks noGrp="1"/>
          </p:cNvSpPr>
          <p:nvPr>
            <p:ph type="sldNum" sz="quarter" idx="12"/>
          </p:nvPr>
        </p:nvSpPr>
        <p:spPr/>
        <p:txBody>
          <a:bodyPr/>
          <a:lstStyle/>
          <a:p>
            <a:fld id="{136C5ED3-0EFB-C84F-98F2-89AD0F348857}" type="slidenum">
              <a:rPr lang="en-US" smtClean="0">
                <a:solidFill>
                  <a:schemeClr val="tx1"/>
                </a:solidFill>
              </a:rPr>
              <a:t>4</a:t>
            </a:fld>
            <a:endParaRPr lang="en-US" dirty="0">
              <a:solidFill>
                <a:schemeClr val="tx1"/>
              </a:solidFill>
            </a:endParaRPr>
          </a:p>
        </p:txBody>
      </p:sp>
      <p:pic>
        <p:nvPicPr>
          <p:cNvPr id="19" name="Picture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61377" y="1387124"/>
            <a:ext cx="7128031" cy="4479438"/>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9658" y="1701103"/>
            <a:ext cx="6770410" cy="4421586"/>
          </a:xfrm>
          <a:prstGeom prst="rect">
            <a:avLst/>
          </a:prstGeom>
        </p:spPr>
      </p:pic>
      <p:sp>
        <p:nvSpPr>
          <p:cNvPr id="8" name="TextBox 7"/>
          <p:cNvSpPr txBox="1"/>
          <p:nvPr/>
        </p:nvSpPr>
        <p:spPr>
          <a:xfrm>
            <a:off x="433947" y="2364123"/>
            <a:ext cx="4897470" cy="3728649"/>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dirty="0">
                <a:solidFill>
                  <a:schemeClr val="bg1"/>
                </a:solidFill>
              </a:rPr>
              <a:t>Broad usage scenarios</a:t>
            </a:r>
          </a:p>
          <a:p>
            <a:pPr marL="342900" indent="-342900">
              <a:lnSpc>
                <a:spcPct val="150000"/>
              </a:lnSpc>
              <a:buFont typeface="Arial" panose="020B0604020202020204" pitchFamily="34" charset="0"/>
              <a:buChar char="•"/>
            </a:pPr>
            <a:r>
              <a:rPr lang="en-US" sz="2000" dirty="0">
                <a:solidFill>
                  <a:schemeClr val="bg1"/>
                </a:solidFill>
              </a:rPr>
              <a:t>Dynamic environment</a:t>
            </a:r>
          </a:p>
          <a:p>
            <a:pPr marL="342900" indent="-342900">
              <a:lnSpc>
                <a:spcPct val="150000"/>
              </a:lnSpc>
              <a:buFont typeface="Arial" panose="020B0604020202020204" pitchFamily="34" charset="0"/>
              <a:buChar char="•"/>
            </a:pPr>
            <a:r>
              <a:rPr lang="en-US" sz="2000" dirty="0">
                <a:solidFill>
                  <a:schemeClr val="bg1"/>
                </a:solidFill>
              </a:rPr>
              <a:t>Synchronization, Error Correction</a:t>
            </a:r>
          </a:p>
          <a:p>
            <a:pPr marL="342900" indent="-342900">
              <a:lnSpc>
                <a:spcPct val="150000"/>
              </a:lnSpc>
              <a:buFont typeface="Arial" panose="020B0604020202020204" pitchFamily="34" charset="0"/>
              <a:buChar char="•"/>
            </a:pPr>
            <a:r>
              <a:rPr lang="en-US" sz="2000" dirty="0">
                <a:solidFill>
                  <a:schemeClr val="bg1"/>
                </a:solidFill>
              </a:rPr>
              <a:t>Flexibility PHY parameterization</a:t>
            </a:r>
          </a:p>
          <a:p>
            <a:pPr marL="342900" indent="-342900">
              <a:lnSpc>
                <a:spcPct val="150000"/>
              </a:lnSpc>
              <a:buFont typeface="Arial" panose="020B0604020202020204" pitchFamily="34" charset="0"/>
              <a:buChar char="•"/>
            </a:pPr>
            <a:r>
              <a:rPr lang="en-US" sz="2000" dirty="0">
                <a:solidFill>
                  <a:schemeClr val="bg1"/>
                </a:solidFill>
              </a:rPr>
              <a:t>Real-time processing </a:t>
            </a:r>
          </a:p>
          <a:p>
            <a:pPr marL="342900" indent="-342900">
              <a:lnSpc>
                <a:spcPct val="150000"/>
              </a:lnSpc>
              <a:buFont typeface="Arial" panose="020B0604020202020204" pitchFamily="34" charset="0"/>
              <a:buChar char="•"/>
            </a:pPr>
            <a:r>
              <a:rPr lang="en-US" sz="2000" dirty="0">
                <a:solidFill>
                  <a:schemeClr val="bg1"/>
                </a:solidFill>
              </a:rPr>
              <a:t>Beam Management</a:t>
            </a:r>
          </a:p>
          <a:p>
            <a:pPr marL="342900" indent="-342900">
              <a:lnSpc>
                <a:spcPct val="150000"/>
              </a:lnSpc>
              <a:buFont typeface="Arial" panose="020B0604020202020204" pitchFamily="34" charset="0"/>
              <a:buChar char="•"/>
            </a:pPr>
            <a:r>
              <a:rPr lang="en-US" sz="2000" dirty="0">
                <a:solidFill>
                  <a:schemeClr val="bg1"/>
                </a:solidFill>
              </a:rPr>
              <a:t>NSA &amp; SA</a:t>
            </a:r>
          </a:p>
          <a:p>
            <a:pPr marL="342900" indent="-342900">
              <a:lnSpc>
                <a:spcPct val="150000"/>
              </a:lnSpc>
              <a:buFont typeface="Arial" panose="020B0604020202020204" pitchFamily="34" charset="0"/>
              <a:buChar char="•"/>
            </a:pPr>
            <a:r>
              <a:rPr lang="en-US" sz="2000" dirty="0">
                <a:solidFill>
                  <a:schemeClr val="bg1"/>
                </a:solidFill>
              </a:rPr>
              <a:t>Radiated &amp; conductive</a:t>
            </a:r>
          </a:p>
        </p:txBody>
      </p:sp>
      <p:sp>
        <p:nvSpPr>
          <p:cNvPr id="3" name="TextBox 2">
            <a:extLst>
              <a:ext uri="{FF2B5EF4-FFF2-40B4-BE49-F238E27FC236}">
                <a16:creationId xmlns:a16="http://schemas.microsoft.com/office/drawing/2014/main" id="{6108D2DC-F23E-420C-82E0-06C2EAEF939C}"/>
              </a:ext>
            </a:extLst>
          </p:cNvPr>
          <p:cNvSpPr txBox="1"/>
          <p:nvPr/>
        </p:nvSpPr>
        <p:spPr>
          <a:xfrm>
            <a:off x="5419777" y="4748214"/>
            <a:ext cx="646331" cy="276999"/>
          </a:xfrm>
          <a:prstGeom prst="rect">
            <a:avLst/>
          </a:prstGeom>
          <a:noFill/>
        </p:spPr>
        <p:txBody>
          <a:bodyPr wrap="none" rtlCol="0">
            <a:spAutoFit/>
          </a:bodyPr>
          <a:lstStyle/>
          <a:p>
            <a:r>
              <a:rPr lang="en-US" sz="1200" dirty="0"/>
              <a:t>mMTC</a:t>
            </a:r>
          </a:p>
        </p:txBody>
      </p:sp>
      <p:sp>
        <p:nvSpPr>
          <p:cNvPr id="9" name="TextBox 8">
            <a:extLst>
              <a:ext uri="{FF2B5EF4-FFF2-40B4-BE49-F238E27FC236}">
                <a16:creationId xmlns:a16="http://schemas.microsoft.com/office/drawing/2014/main" id="{A5DDD75D-5505-4618-8AE2-03DFC57AA4FD}"/>
              </a:ext>
            </a:extLst>
          </p:cNvPr>
          <p:cNvSpPr txBox="1"/>
          <p:nvPr/>
        </p:nvSpPr>
        <p:spPr>
          <a:xfrm>
            <a:off x="10438174" y="4748215"/>
            <a:ext cx="603050" cy="276999"/>
          </a:xfrm>
          <a:prstGeom prst="rect">
            <a:avLst/>
          </a:prstGeom>
          <a:noFill/>
        </p:spPr>
        <p:txBody>
          <a:bodyPr wrap="none" rtlCol="0">
            <a:spAutoFit/>
          </a:bodyPr>
          <a:lstStyle/>
          <a:p>
            <a:r>
              <a:rPr lang="en-US" sz="1200" dirty="0"/>
              <a:t>eMBB</a:t>
            </a:r>
          </a:p>
        </p:txBody>
      </p:sp>
      <p:sp>
        <p:nvSpPr>
          <p:cNvPr id="10" name="TextBox 9">
            <a:extLst>
              <a:ext uri="{FF2B5EF4-FFF2-40B4-BE49-F238E27FC236}">
                <a16:creationId xmlns:a16="http://schemas.microsoft.com/office/drawing/2014/main" id="{2F38506B-9D59-4C10-BE9D-CD2921437964}"/>
              </a:ext>
            </a:extLst>
          </p:cNvPr>
          <p:cNvSpPr txBox="1"/>
          <p:nvPr/>
        </p:nvSpPr>
        <p:spPr>
          <a:xfrm>
            <a:off x="9928990" y="1743074"/>
            <a:ext cx="686406" cy="276999"/>
          </a:xfrm>
          <a:prstGeom prst="rect">
            <a:avLst/>
          </a:prstGeom>
          <a:noFill/>
        </p:spPr>
        <p:txBody>
          <a:bodyPr wrap="none" rtlCol="0">
            <a:spAutoFit/>
          </a:bodyPr>
          <a:lstStyle/>
          <a:p>
            <a:r>
              <a:rPr lang="en-US" sz="1200" dirty="0"/>
              <a:t>URLLC</a:t>
            </a:r>
          </a:p>
        </p:txBody>
      </p:sp>
      <p:sp>
        <p:nvSpPr>
          <p:cNvPr id="11" name="Footer Placeholder 4">
            <a:extLst>
              <a:ext uri="{FF2B5EF4-FFF2-40B4-BE49-F238E27FC236}">
                <a16:creationId xmlns:a16="http://schemas.microsoft.com/office/drawing/2014/main" id="{F6E78056-0025-4CC9-9E28-5E64AB48DB0E}"/>
              </a:ext>
            </a:extLst>
          </p:cNvPr>
          <p:cNvSpPr>
            <a:spLocks noGrp="1"/>
          </p:cNvSpPr>
          <p:nvPr>
            <p:ph type="ftr" sz="quarter" idx="3"/>
          </p:nvPr>
        </p:nvSpPr>
        <p:spPr>
          <a:xfrm>
            <a:off x="4417433" y="6262444"/>
            <a:ext cx="3357134" cy="273627"/>
          </a:xfrm>
          <a:prstGeom prst="rect">
            <a:avLst/>
          </a:prstGeom>
        </p:spPr>
        <p:txBody>
          <a:bodyPr vert="horz" lIns="91440" tIns="45720" rIns="91440" bIns="45720" rtlCol="0" anchor="ctr"/>
          <a:lstStyle>
            <a:lvl1pPr algn="ctr">
              <a:defRPr sz="900">
                <a:solidFill>
                  <a:schemeClr val="accent1"/>
                </a:solidFill>
              </a:defRPr>
            </a:lvl1pPr>
          </a:lstStyle>
          <a:p>
            <a:r>
              <a:rPr lang="en-US" dirty="0"/>
              <a:t>©2018 W2BI - Proprietary</a:t>
            </a:r>
          </a:p>
        </p:txBody>
      </p:sp>
      <p:pic>
        <p:nvPicPr>
          <p:cNvPr id="1026" name="Picture 2" descr="Mobile 5G">
            <a:extLst>
              <a:ext uri="{FF2B5EF4-FFF2-40B4-BE49-F238E27FC236}">
                <a16:creationId xmlns:a16="http://schemas.microsoft.com/office/drawing/2014/main" id="{7070CD49-B213-4207-BEF9-4A840BC89B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872" y="1841327"/>
            <a:ext cx="5292775" cy="538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935173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wipe(left)">
                                      <p:cBhvr>
                                        <p:cTn id="11" dur="500"/>
                                        <p:tgtEl>
                                          <p:spTgt spid="8">
                                            <p:txEl>
                                              <p:pRg st="0" end="0"/>
                                            </p:txEl>
                                          </p:spTgt>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wipe(left)">
                                      <p:cBhvr>
                                        <p:cTn id="15" dur="500"/>
                                        <p:tgtEl>
                                          <p:spTgt spid="8">
                                            <p:txEl>
                                              <p:pRg st="1" end="1"/>
                                            </p:txEl>
                                          </p:spTgt>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wipe(left)">
                                      <p:cBhvr>
                                        <p:cTn id="19" dur="500"/>
                                        <p:tgtEl>
                                          <p:spTgt spid="8">
                                            <p:txEl>
                                              <p:pRg st="2" end="2"/>
                                            </p:txEl>
                                          </p:spTgt>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animEffect transition="in" filter="wipe(left)">
                                      <p:cBhvr>
                                        <p:cTn id="23" dur="500"/>
                                        <p:tgtEl>
                                          <p:spTgt spid="8">
                                            <p:txEl>
                                              <p:pRg st="3" end="3"/>
                                            </p:txEl>
                                          </p:spTgt>
                                        </p:tgtEl>
                                      </p:cBhvr>
                                    </p:animEffect>
                                  </p:childTnLst>
                                </p:cTn>
                              </p:par>
                            </p:childTnLst>
                          </p:cTn>
                        </p:par>
                        <p:par>
                          <p:cTn id="24" fill="hold">
                            <p:stCondLst>
                              <p:cond delay="3500"/>
                            </p:stCondLst>
                            <p:childTnLst>
                              <p:par>
                                <p:cTn id="25" presetID="22" presetClass="entr" presetSubtype="8" fill="hold" nodeType="after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wipe(left)">
                                      <p:cBhvr>
                                        <p:cTn id="27" dur="500"/>
                                        <p:tgtEl>
                                          <p:spTgt spid="8">
                                            <p:txEl>
                                              <p:pRg st="4" end="4"/>
                                            </p:txEl>
                                          </p:spTgt>
                                        </p:tgtEl>
                                      </p:cBhvr>
                                    </p:animEffect>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animEffect transition="in" filter="wipe(left)">
                                      <p:cBhvr>
                                        <p:cTn id="31" dur="500"/>
                                        <p:tgtEl>
                                          <p:spTgt spid="8">
                                            <p:txEl>
                                              <p:pRg st="5" end="5"/>
                                            </p:txEl>
                                          </p:spTgt>
                                        </p:tgtEl>
                                      </p:cBhvr>
                                    </p:animEffect>
                                  </p:childTnLst>
                                </p:cTn>
                              </p:par>
                            </p:childTnLst>
                          </p:cTn>
                        </p:par>
                        <p:par>
                          <p:cTn id="32" fill="hold">
                            <p:stCondLst>
                              <p:cond delay="4500"/>
                            </p:stCondLst>
                            <p:childTnLst>
                              <p:par>
                                <p:cTn id="33" presetID="22" presetClass="entr" presetSubtype="8" fill="hold" nodeType="afterEffect">
                                  <p:stCondLst>
                                    <p:cond delay="0"/>
                                  </p:stCondLst>
                                  <p:childTnLst>
                                    <p:set>
                                      <p:cBhvr>
                                        <p:cTn id="34" dur="1" fill="hold">
                                          <p:stCondLst>
                                            <p:cond delay="0"/>
                                          </p:stCondLst>
                                        </p:cTn>
                                        <p:tgtEl>
                                          <p:spTgt spid="8">
                                            <p:txEl>
                                              <p:pRg st="6" end="6"/>
                                            </p:txEl>
                                          </p:spTgt>
                                        </p:tgtEl>
                                        <p:attrNameLst>
                                          <p:attrName>style.visibility</p:attrName>
                                        </p:attrNameLst>
                                      </p:cBhvr>
                                      <p:to>
                                        <p:strVal val="visible"/>
                                      </p:to>
                                    </p:set>
                                    <p:animEffect transition="in" filter="wipe(left)">
                                      <p:cBhvr>
                                        <p:cTn id="35" dur="500"/>
                                        <p:tgtEl>
                                          <p:spTgt spid="8">
                                            <p:txEl>
                                              <p:pRg st="6" end="6"/>
                                            </p:txEl>
                                          </p:spTgt>
                                        </p:tgtEl>
                                      </p:cBhvr>
                                    </p:animEffect>
                                  </p:childTnLst>
                                </p:cTn>
                              </p:par>
                            </p:childTnLst>
                          </p:cTn>
                        </p:par>
                        <p:par>
                          <p:cTn id="36" fill="hold">
                            <p:stCondLst>
                              <p:cond delay="5000"/>
                            </p:stCondLst>
                            <p:childTnLst>
                              <p:par>
                                <p:cTn id="37" presetID="22" presetClass="entr" presetSubtype="8" fill="hold" nodeType="afterEffect">
                                  <p:stCondLst>
                                    <p:cond delay="0"/>
                                  </p:stCondLst>
                                  <p:childTnLst>
                                    <p:set>
                                      <p:cBhvr>
                                        <p:cTn id="38" dur="1" fill="hold">
                                          <p:stCondLst>
                                            <p:cond delay="0"/>
                                          </p:stCondLst>
                                        </p:cTn>
                                        <p:tgtEl>
                                          <p:spTgt spid="8">
                                            <p:txEl>
                                              <p:pRg st="7" end="7"/>
                                            </p:txEl>
                                          </p:spTgt>
                                        </p:tgtEl>
                                        <p:attrNameLst>
                                          <p:attrName>style.visibility</p:attrName>
                                        </p:attrNameLst>
                                      </p:cBhvr>
                                      <p:to>
                                        <p:strVal val="visible"/>
                                      </p:to>
                                    </p:set>
                                    <p:animEffect transition="in" filter="wipe(left)">
                                      <p:cBhvr>
                                        <p:cTn id="39"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E906199E-62FD-40D4-BA65-D94C3187F8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9658" y="1701103"/>
            <a:ext cx="6191634" cy="4043602"/>
          </a:xfrm>
          <a:prstGeom prst="rect">
            <a:avLst/>
          </a:prstGeom>
        </p:spPr>
      </p:pic>
      <p:sp>
        <p:nvSpPr>
          <p:cNvPr id="2" name="Title 1"/>
          <p:cNvSpPr>
            <a:spLocks noGrp="1"/>
          </p:cNvSpPr>
          <p:nvPr>
            <p:ph type="title"/>
          </p:nvPr>
        </p:nvSpPr>
        <p:spPr>
          <a:xfrm>
            <a:off x="0" y="0"/>
            <a:ext cx="12192000" cy="914400"/>
          </a:xfrm>
        </p:spPr>
        <p:txBody>
          <a:bodyPr vert="horz" lIns="91440" tIns="45720" rIns="91440" bIns="45720" rtlCol="0" anchor="ctr">
            <a:noAutofit/>
          </a:bodyPr>
          <a:lstStyle/>
          <a:p>
            <a:pPr algn="ctr"/>
            <a:r>
              <a:rPr lang="en-US" dirty="0"/>
              <a:t>Opportunities for 5G NR Testing</a:t>
            </a:r>
          </a:p>
        </p:txBody>
      </p:sp>
      <p:sp>
        <p:nvSpPr>
          <p:cNvPr id="4" name="Slide Number Placeholder 3"/>
          <p:cNvSpPr>
            <a:spLocks noGrp="1"/>
          </p:cNvSpPr>
          <p:nvPr>
            <p:ph type="sldNum" sz="quarter" idx="12"/>
          </p:nvPr>
        </p:nvSpPr>
        <p:spPr/>
        <p:txBody>
          <a:bodyPr/>
          <a:lstStyle/>
          <a:p>
            <a:fld id="{136C5ED3-0EFB-C84F-98F2-89AD0F348857}" type="slidenum">
              <a:rPr lang="en-US" smtClean="0">
                <a:solidFill>
                  <a:schemeClr val="tx1"/>
                </a:solidFill>
              </a:rPr>
              <a:t>5</a:t>
            </a:fld>
            <a:endParaRPr lang="en-US" dirty="0">
              <a:solidFill>
                <a:schemeClr val="tx1"/>
              </a:solidFill>
            </a:endParaRPr>
          </a:p>
        </p:txBody>
      </p:sp>
      <p:sp>
        <p:nvSpPr>
          <p:cNvPr id="8" name="TextBox 7"/>
          <p:cNvSpPr txBox="1"/>
          <p:nvPr/>
        </p:nvSpPr>
        <p:spPr>
          <a:xfrm>
            <a:off x="433947" y="2102582"/>
            <a:ext cx="4598941" cy="3128485"/>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dirty="0">
                <a:solidFill>
                  <a:schemeClr val="bg1"/>
                </a:solidFill>
              </a:rPr>
              <a:t>End-to-end full automation</a:t>
            </a:r>
          </a:p>
          <a:p>
            <a:pPr marL="342900" indent="-342900">
              <a:lnSpc>
                <a:spcPct val="150000"/>
              </a:lnSpc>
              <a:buFont typeface="Arial" panose="020B0604020202020204" pitchFamily="34" charset="0"/>
              <a:buChar char="•"/>
            </a:pPr>
            <a:r>
              <a:rPr lang="en-US" sz="2000" dirty="0">
                <a:solidFill>
                  <a:schemeClr val="bg1"/>
                </a:solidFill>
              </a:rPr>
              <a:t>Multi-Purpose</a:t>
            </a:r>
          </a:p>
          <a:p>
            <a:pPr marL="342900" indent="-342900">
              <a:lnSpc>
                <a:spcPct val="150000"/>
              </a:lnSpc>
              <a:buFont typeface="Arial" panose="020B0604020202020204" pitchFamily="34" charset="0"/>
              <a:buChar char="•"/>
            </a:pPr>
            <a:r>
              <a:rPr lang="en-US" sz="2000" dirty="0">
                <a:solidFill>
                  <a:schemeClr val="bg1"/>
                </a:solidFill>
              </a:rPr>
              <a:t>Agile system (RF, Core, Apps)</a:t>
            </a:r>
          </a:p>
          <a:p>
            <a:pPr marL="800100" lvl="1" indent="-342900">
              <a:lnSpc>
                <a:spcPct val="150000"/>
              </a:lnSpc>
              <a:buFont typeface="Arial" panose="020B0604020202020204" pitchFamily="34" charset="0"/>
              <a:buChar char="•"/>
            </a:pPr>
            <a:r>
              <a:rPr lang="en-US" sz="1400" dirty="0">
                <a:solidFill>
                  <a:schemeClr val="bg1"/>
                </a:solidFill>
              </a:rPr>
              <a:t>For NSA – Coexistence of LTE &amp; 5G NR</a:t>
            </a:r>
          </a:p>
          <a:p>
            <a:pPr marL="342900" indent="-342900">
              <a:lnSpc>
                <a:spcPct val="150000"/>
              </a:lnSpc>
              <a:buFont typeface="Arial" panose="020B0604020202020204" pitchFamily="34" charset="0"/>
              <a:buChar char="•"/>
            </a:pPr>
            <a:r>
              <a:rPr lang="en-US" sz="2000" dirty="0">
                <a:solidFill>
                  <a:schemeClr val="bg1"/>
                </a:solidFill>
              </a:rPr>
              <a:t>Scalable</a:t>
            </a:r>
          </a:p>
          <a:p>
            <a:pPr marL="342900" indent="-342900">
              <a:lnSpc>
                <a:spcPct val="150000"/>
              </a:lnSpc>
              <a:buFont typeface="Arial" panose="020B0604020202020204" pitchFamily="34" charset="0"/>
              <a:buChar char="•"/>
            </a:pPr>
            <a:r>
              <a:rPr lang="en-US" sz="2000" dirty="0">
                <a:solidFill>
                  <a:schemeClr val="bg1"/>
                </a:solidFill>
              </a:rPr>
              <a:t>Modular system</a:t>
            </a:r>
          </a:p>
          <a:p>
            <a:pPr marL="342900" indent="-342900">
              <a:lnSpc>
                <a:spcPct val="150000"/>
              </a:lnSpc>
              <a:buFont typeface="Arial" panose="020B0604020202020204" pitchFamily="34" charset="0"/>
              <a:buChar char="•"/>
            </a:pPr>
            <a:r>
              <a:rPr lang="en-US" sz="2000" dirty="0">
                <a:solidFill>
                  <a:schemeClr val="bg1"/>
                </a:solidFill>
              </a:rPr>
              <a:t>Standardized interfaces</a:t>
            </a:r>
          </a:p>
        </p:txBody>
      </p:sp>
      <p:sp>
        <p:nvSpPr>
          <p:cNvPr id="11" name="Footer Placeholder 4">
            <a:extLst>
              <a:ext uri="{FF2B5EF4-FFF2-40B4-BE49-F238E27FC236}">
                <a16:creationId xmlns:a16="http://schemas.microsoft.com/office/drawing/2014/main" id="{F6E78056-0025-4CC9-9E28-5E64AB48DB0E}"/>
              </a:ext>
            </a:extLst>
          </p:cNvPr>
          <p:cNvSpPr>
            <a:spLocks noGrp="1"/>
          </p:cNvSpPr>
          <p:nvPr>
            <p:ph type="ftr" sz="quarter" idx="3"/>
          </p:nvPr>
        </p:nvSpPr>
        <p:spPr>
          <a:xfrm>
            <a:off x="4417433" y="6262444"/>
            <a:ext cx="3357134" cy="273627"/>
          </a:xfrm>
          <a:prstGeom prst="rect">
            <a:avLst/>
          </a:prstGeom>
        </p:spPr>
        <p:txBody>
          <a:bodyPr vert="horz" lIns="91440" tIns="45720" rIns="91440" bIns="45720" rtlCol="0" anchor="ctr"/>
          <a:lstStyle>
            <a:lvl1pPr algn="ctr">
              <a:defRPr sz="900">
                <a:solidFill>
                  <a:schemeClr val="accent1"/>
                </a:solidFill>
              </a:defRPr>
            </a:lvl1pPr>
          </a:lstStyle>
          <a:p>
            <a:r>
              <a:rPr lang="en-US" dirty="0"/>
              <a:t>©2018 W2BI - Proprietary</a:t>
            </a:r>
          </a:p>
        </p:txBody>
      </p:sp>
      <p:sp>
        <p:nvSpPr>
          <p:cNvPr id="17" name="Rounded Rectangle 27">
            <a:extLst>
              <a:ext uri="{FF2B5EF4-FFF2-40B4-BE49-F238E27FC236}">
                <a16:creationId xmlns:a16="http://schemas.microsoft.com/office/drawing/2014/main" id="{993AB92A-6341-48D4-89D9-A000C74BB45E}"/>
              </a:ext>
            </a:extLst>
          </p:cNvPr>
          <p:cNvSpPr/>
          <p:nvPr/>
        </p:nvSpPr>
        <p:spPr>
          <a:xfrm>
            <a:off x="7074454" y="3260630"/>
            <a:ext cx="1235842" cy="516686"/>
          </a:xfrm>
          <a:prstGeom prst="roundRect">
            <a:avLst/>
          </a:prstGeom>
          <a:gradFill rotWithShape="1">
            <a:gsLst>
              <a:gs pos="0">
                <a:srgbClr val="989AAC">
                  <a:tint val="50000"/>
                  <a:satMod val="300000"/>
                </a:srgbClr>
              </a:gs>
              <a:gs pos="35000">
                <a:srgbClr val="989AAC">
                  <a:tint val="37000"/>
                  <a:satMod val="300000"/>
                </a:srgbClr>
              </a:gs>
              <a:gs pos="100000">
                <a:srgbClr val="989AAC">
                  <a:tint val="15000"/>
                  <a:satMod val="350000"/>
                </a:srgbClr>
              </a:gs>
            </a:gsLst>
            <a:lin ang="16200000" scaled="1"/>
          </a:gra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Evolved Packet Core </a:t>
            </a:r>
            <a:r>
              <a:rPr lang="en-US" sz="1200" b="1" kern="0" dirty="0">
                <a:solidFill>
                  <a:srgbClr val="000000"/>
                </a:solidFill>
                <a:latin typeface="Calibri" panose="020F0502020204030204" pitchFamily="34" charset="0"/>
                <a:cs typeface="Calibri" panose="020F0502020204030204" pitchFamily="34" charset="0"/>
              </a:rPr>
              <a:t>- </a:t>
            </a:r>
            <a:r>
              <a:rPr kumimoji="0" lang="en-US"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NSA </a:t>
            </a:r>
          </a:p>
        </p:txBody>
      </p:sp>
      <p:grpSp>
        <p:nvGrpSpPr>
          <p:cNvPr id="7" name="Group 6">
            <a:extLst>
              <a:ext uri="{FF2B5EF4-FFF2-40B4-BE49-F238E27FC236}">
                <a16:creationId xmlns:a16="http://schemas.microsoft.com/office/drawing/2014/main" id="{A3D3A31C-D889-452F-B705-A6E019F13166}"/>
              </a:ext>
            </a:extLst>
          </p:cNvPr>
          <p:cNvGrpSpPr/>
          <p:nvPr/>
        </p:nvGrpSpPr>
        <p:grpSpPr>
          <a:xfrm>
            <a:off x="6421292" y="1701616"/>
            <a:ext cx="5638544" cy="3454768"/>
            <a:chOff x="6421292" y="1701616"/>
            <a:chExt cx="5638544" cy="3454768"/>
          </a:xfrm>
        </p:grpSpPr>
        <p:sp>
          <p:nvSpPr>
            <p:cNvPr id="14" name="Rounded Rectangle 75">
              <a:extLst>
                <a:ext uri="{FF2B5EF4-FFF2-40B4-BE49-F238E27FC236}">
                  <a16:creationId xmlns:a16="http://schemas.microsoft.com/office/drawing/2014/main" id="{093DC2E7-6199-435B-AB83-441334D48E6E}"/>
                </a:ext>
              </a:extLst>
            </p:cNvPr>
            <p:cNvSpPr/>
            <p:nvPr/>
          </p:nvSpPr>
          <p:spPr>
            <a:xfrm>
              <a:off x="6421292" y="2639850"/>
              <a:ext cx="500600" cy="2516534"/>
            </a:xfrm>
            <a:prstGeom prst="roundRect">
              <a:avLst/>
            </a:prstGeom>
            <a:gradFill rotWithShape="1">
              <a:gsLst>
                <a:gs pos="0">
                  <a:srgbClr val="989AAC">
                    <a:tint val="50000"/>
                    <a:satMod val="300000"/>
                  </a:srgbClr>
                </a:gs>
                <a:gs pos="35000">
                  <a:srgbClr val="989AAC">
                    <a:tint val="37000"/>
                    <a:satMod val="300000"/>
                  </a:srgbClr>
                </a:gs>
                <a:gs pos="100000">
                  <a:srgbClr val="989AAC">
                    <a:tint val="15000"/>
                    <a:satMod val="350000"/>
                  </a:srgbClr>
                </a:gs>
              </a:gsLst>
              <a:lin ang="16200000" scaled="1"/>
            </a:gra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vert="vert270" rtlCol="0" anchor="ctr"/>
            <a:lstStyle/>
            <a:p>
              <a:pPr algn="r" fontAlgn="base">
                <a:spcBef>
                  <a:spcPct val="0"/>
                </a:spcBef>
                <a:spcAft>
                  <a:spcPct val="0"/>
                </a:spcAft>
              </a:pPr>
              <a:r>
                <a:rPr lang="en-US" sz="1200" b="1" kern="0" dirty="0">
                  <a:solidFill>
                    <a:srgbClr val="000000"/>
                  </a:solidFill>
                  <a:latin typeface="Calibri" panose="020F0502020204030204" pitchFamily="34" charset="0"/>
                  <a:cs typeface="Calibri" panose="020F0502020204030204" pitchFamily="34" charset="0"/>
                </a:rPr>
                <a:t>Test Management</a:t>
              </a:r>
            </a:p>
          </p:txBody>
        </p:sp>
        <p:sp>
          <p:nvSpPr>
            <p:cNvPr id="15" name="Rounded Rectangle 50">
              <a:extLst>
                <a:ext uri="{FF2B5EF4-FFF2-40B4-BE49-F238E27FC236}">
                  <a16:creationId xmlns:a16="http://schemas.microsoft.com/office/drawing/2014/main" id="{7F9EB182-672C-4CB5-9045-FC48F823835E}"/>
                </a:ext>
              </a:extLst>
            </p:cNvPr>
            <p:cNvSpPr/>
            <p:nvPr/>
          </p:nvSpPr>
          <p:spPr>
            <a:xfrm>
              <a:off x="6421292" y="2319050"/>
              <a:ext cx="5638544" cy="233995"/>
            </a:xfrm>
            <a:prstGeom prst="roundRect">
              <a:avLst/>
            </a:prstGeom>
            <a:solidFill>
              <a:schemeClr val="accent1">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6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Cloud</a:t>
              </a:r>
            </a:p>
          </p:txBody>
        </p:sp>
        <p:sp>
          <p:nvSpPr>
            <p:cNvPr id="16" name="Rounded Rectangle 27">
              <a:extLst>
                <a:ext uri="{FF2B5EF4-FFF2-40B4-BE49-F238E27FC236}">
                  <a16:creationId xmlns:a16="http://schemas.microsoft.com/office/drawing/2014/main" id="{DBE722EC-828F-437E-830F-4EC627838333}"/>
                </a:ext>
              </a:extLst>
            </p:cNvPr>
            <p:cNvSpPr/>
            <p:nvPr/>
          </p:nvSpPr>
          <p:spPr>
            <a:xfrm>
              <a:off x="7074454" y="2639850"/>
              <a:ext cx="4985382" cy="516686"/>
            </a:xfrm>
            <a:prstGeom prst="roundRect">
              <a:avLst/>
            </a:prstGeom>
            <a:gradFill rotWithShape="1">
              <a:gsLst>
                <a:gs pos="0">
                  <a:srgbClr val="989AAC">
                    <a:tint val="50000"/>
                    <a:satMod val="300000"/>
                  </a:srgbClr>
                </a:gs>
                <a:gs pos="35000">
                  <a:srgbClr val="989AAC">
                    <a:tint val="37000"/>
                    <a:satMod val="300000"/>
                  </a:srgbClr>
                </a:gs>
                <a:gs pos="100000">
                  <a:srgbClr val="989AAC">
                    <a:tint val="15000"/>
                    <a:satMod val="350000"/>
                  </a:srgbClr>
                </a:gs>
              </a:gsLst>
              <a:lin ang="16200000" scaled="1"/>
            </a:gra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Application Servers: DNS, FTP/HTTP, IMS Server, SIM OTA Server, Streaming …</a:t>
              </a:r>
            </a:p>
          </p:txBody>
        </p:sp>
        <p:sp>
          <p:nvSpPr>
            <p:cNvPr id="18" name="Rounded Rectangle 27">
              <a:extLst>
                <a:ext uri="{FF2B5EF4-FFF2-40B4-BE49-F238E27FC236}">
                  <a16:creationId xmlns:a16="http://schemas.microsoft.com/office/drawing/2014/main" id="{0A9B8222-7275-483E-B96E-A24BD290C813}"/>
                </a:ext>
              </a:extLst>
            </p:cNvPr>
            <p:cNvSpPr/>
            <p:nvPr/>
          </p:nvSpPr>
          <p:spPr>
            <a:xfrm>
              <a:off x="6421292" y="1701616"/>
              <a:ext cx="5638544" cy="516686"/>
            </a:xfrm>
            <a:prstGeom prst="roundRect">
              <a:avLst/>
            </a:prstGeom>
            <a:gradFill rotWithShape="1">
              <a:gsLst>
                <a:gs pos="0">
                  <a:srgbClr val="989AAC">
                    <a:tint val="50000"/>
                    <a:satMod val="300000"/>
                  </a:srgbClr>
                </a:gs>
                <a:gs pos="35000">
                  <a:srgbClr val="989AAC">
                    <a:tint val="37000"/>
                    <a:satMod val="300000"/>
                  </a:srgbClr>
                </a:gs>
                <a:gs pos="100000">
                  <a:srgbClr val="989AAC">
                    <a:tint val="15000"/>
                    <a:satMod val="350000"/>
                  </a:srgbClr>
                </a:gs>
              </a:gsLst>
              <a:lin ang="16200000" scaled="1"/>
            </a:gra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Cloud Services: Reporting, UE Profiles, Licenses, User Management …</a:t>
              </a:r>
            </a:p>
          </p:txBody>
        </p:sp>
      </p:grpSp>
      <p:grpSp>
        <p:nvGrpSpPr>
          <p:cNvPr id="5" name="Group 4">
            <a:extLst>
              <a:ext uri="{FF2B5EF4-FFF2-40B4-BE49-F238E27FC236}">
                <a16:creationId xmlns:a16="http://schemas.microsoft.com/office/drawing/2014/main" id="{98A85D49-33F7-4D00-8FEB-C88E012BF3DA}"/>
              </a:ext>
            </a:extLst>
          </p:cNvPr>
          <p:cNvGrpSpPr/>
          <p:nvPr/>
        </p:nvGrpSpPr>
        <p:grpSpPr>
          <a:xfrm>
            <a:off x="7092746" y="3879822"/>
            <a:ext cx="4967090" cy="1752210"/>
            <a:chOff x="7092746" y="3879822"/>
            <a:chExt cx="4967090" cy="1752210"/>
          </a:xfrm>
        </p:grpSpPr>
        <p:sp>
          <p:nvSpPr>
            <p:cNvPr id="20" name="Rounded Rectangle 27">
              <a:extLst>
                <a:ext uri="{FF2B5EF4-FFF2-40B4-BE49-F238E27FC236}">
                  <a16:creationId xmlns:a16="http://schemas.microsoft.com/office/drawing/2014/main" id="{B11B0249-7ED4-4321-BEB3-B125A40BE1F7}"/>
                </a:ext>
              </a:extLst>
            </p:cNvPr>
            <p:cNvSpPr/>
            <p:nvPr/>
          </p:nvSpPr>
          <p:spPr>
            <a:xfrm>
              <a:off x="7124576" y="5115346"/>
              <a:ext cx="1111911" cy="516686"/>
            </a:xfrm>
            <a:prstGeom prst="roundRect">
              <a:avLst/>
            </a:prstGeom>
            <a:solidFill>
              <a:schemeClr val="accent6">
                <a:lumMod val="20000"/>
                <a:lumOff val="80000"/>
              </a:schemeClr>
            </a:soli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alibri" panose="020F0502020204030204" pitchFamily="34" charset="0"/>
                  <a:cs typeface="Calibri" panose="020F0502020204030204" pitchFamily="34" charset="0"/>
                </a:rPr>
                <a:t>LTE</a:t>
              </a:r>
            </a:p>
          </p:txBody>
        </p:sp>
        <p:sp>
          <p:nvSpPr>
            <p:cNvPr id="21" name="Rounded Rectangle 27">
              <a:extLst>
                <a:ext uri="{FF2B5EF4-FFF2-40B4-BE49-F238E27FC236}">
                  <a16:creationId xmlns:a16="http://schemas.microsoft.com/office/drawing/2014/main" id="{859F3D24-AB2C-47F7-8AE0-42E8C0896E5A}"/>
                </a:ext>
              </a:extLst>
            </p:cNvPr>
            <p:cNvSpPr/>
            <p:nvPr/>
          </p:nvSpPr>
          <p:spPr>
            <a:xfrm>
              <a:off x="8630955" y="5115346"/>
              <a:ext cx="1502303" cy="516686"/>
            </a:xfrm>
            <a:prstGeom prst="roundRect">
              <a:avLst/>
            </a:prstGeom>
            <a:solidFill>
              <a:schemeClr val="accent6">
                <a:lumMod val="40000"/>
                <a:lumOff val="60000"/>
              </a:schemeClr>
            </a:soli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alibri" panose="020F0502020204030204" pitchFamily="34" charset="0"/>
                  <a:cs typeface="Calibri" panose="020F0502020204030204" pitchFamily="34" charset="0"/>
                </a:rPr>
                <a:t>5G NR &lt;6Ghz</a:t>
              </a:r>
            </a:p>
          </p:txBody>
        </p:sp>
        <p:sp>
          <p:nvSpPr>
            <p:cNvPr id="22" name="Rounded Rectangle 27">
              <a:extLst>
                <a:ext uri="{FF2B5EF4-FFF2-40B4-BE49-F238E27FC236}">
                  <a16:creationId xmlns:a16="http://schemas.microsoft.com/office/drawing/2014/main" id="{0803A109-BFFF-4167-92CA-1F1790D07FD6}"/>
                </a:ext>
              </a:extLst>
            </p:cNvPr>
            <p:cNvSpPr/>
            <p:nvPr/>
          </p:nvSpPr>
          <p:spPr>
            <a:xfrm>
              <a:off x="10366870" y="5115346"/>
              <a:ext cx="1502303" cy="516686"/>
            </a:xfrm>
            <a:prstGeom prst="roundRect">
              <a:avLst/>
            </a:prstGeom>
            <a:solidFill>
              <a:schemeClr val="bg2">
                <a:lumMod val="90000"/>
              </a:schemeClr>
            </a:soli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alibri" panose="020F0502020204030204" pitchFamily="34" charset="0"/>
                  <a:cs typeface="Calibri" panose="020F0502020204030204" pitchFamily="34" charset="0"/>
                </a:rPr>
                <a:t>5G NR </a:t>
              </a:r>
              <a:r>
                <a:rPr lang="en-US" sz="1200" b="1" kern="0" dirty="0" err="1">
                  <a:solidFill>
                    <a:srgbClr val="000000"/>
                  </a:solidFill>
                  <a:latin typeface="Calibri" panose="020F0502020204030204" pitchFamily="34" charset="0"/>
                  <a:cs typeface="Calibri" panose="020F0502020204030204" pitchFamily="34" charset="0"/>
                </a:rPr>
                <a:t>mmWave</a:t>
              </a:r>
              <a:endParaRPr lang="en-US" sz="1200" b="1" kern="0" dirty="0">
                <a:solidFill>
                  <a:srgbClr val="000000"/>
                </a:solidFill>
                <a:latin typeface="Calibri" panose="020F0502020204030204" pitchFamily="34" charset="0"/>
                <a:cs typeface="Calibri" panose="020F0502020204030204" pitchFamily="34" charset="0"/>
              </a:endParaRPr>
            </a:p>
          </p:txBody>
        </p:sp>
        <p:sp>
          <p:nvSpPr>
            <p:cNvPr id="23" name="Rounded Rectangle 27">
              <a:extLst>
                <a:ext uri="{FF2B5EF4-FFF2-40B4-BE49-F238E27FC236}">
                  <a16:creationId xmlns:a16="http://schemas.microsoft.com/office/drawing/2014/main" id="{4A500774-7B91-43DC-9317-4331BF073259}"/>
                </a:ext>
              </a:extLst>
            </p:cNvPr>
            <p:cNvSpPr/>
            <p:nvPr/>
          </p:nvSpPr>
          <p:spPr>
            <a:xfrm>
              <a:off x="7092746" y="3879822"/>
              <a:ext cx="1143741" cy="1143980"/>
            </a:xfrm>
            <a:prstGeom prst="roundRect">
              <a:avLst/>
            </a:prstGeom>
            <a:solidFill>
              <a:schemeClr val="accent6">
                <a:lumMod val="20000"/>
                <a:lumOff val="80000"/>
              </a:schemeClr>
            </a:soli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err="1">
                  <a:solidFill>
                    <a:srgbClr val="000000"/>
                  </a:solidFill>
                  <a:latin typeface="Calibri" panose="020F0502020204030204" pitchFamily="34" charset="0"/>
                  <a:cs typeface="Calibri" panose="020F0502020204030204" pitchFamily="34" charset="0"/>
                </a:rPr>
                <a:t>eNodeB</a:t>
              </a:r>
              <a:endParaRPr lang="en-US" sz="1200" b="1" kern="0" dirty="0">
                <a:solidFill>
                  <a:srgbClr val="000000"/>
                </a:solidFill>
                <a:latin typeface="Calibri" panose="020F0502020204030204" pitchFamily="34" charset="0"/>
                <a:cs typeface="Calibri" panose="020F0502020204030204" pitchFamily="34" charset="0"/>
              </a:endParaRPr>
            </a:p>
          </p:txBody>
        </p:sp>
        <p:sp>
          <p:nvSpPr>
            <p:cNvPr id="24" name="Rounded Rectangle 27">
              <a:extLst>
                <a:ext uri="{FF2B5EF4-FFF2-40B4-BE49-F238E27FC236}">
                  <a16:creationId xmlns:a16="http://schemas.microsoft.com/office/drawing/2014/main" id="{462B4B42-E834-495C-A9F1-90CD43C73378}"/>
                </a:ext>
              </a:extLst>
            </p:cNvPr>
            <p:cNvSpPr/>
            <p:nvPr/>
          </p:nvSpPr>
          <p:spPr>
            <a:xfrm>
              <a:off x="8370016" y="3879822"/>
              <a:ext cx="3689820" cy="1143980"/>
            </a:xfrm>
            <a:prstGeom prst="roundRect">
              <a:avLst/>
            </a:prstGeom>
            <a:gradFill rotWithShape="1">
              <a:gsLst>
                <a:gs pos="0">
                  <a:srgbClr val="989AAC">
                    <a:tint val="50000"/>
                    <a:satMod val="300000"/>
                  </a:srgbClr>
                </a:gs>
                <a:gs pos="35000">
                  <a:srgbClr val="989AAC">
                    <a:tint val="37000"/>
                    <a:satMod val="300000"/>
                  </a:srgbClr>
                </a:gs>
                <a:gs pos="100000">
                  <a:srgbClr val="989AAC">
                    <a:tint val="15000"/>
                    <a:satMod val="350000"/>
                  </a:srgbClr>
                </a:gs>
              </a:gsLst>
              <a:lin ang="16200000" scaled="1"/>
            </a:gra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err="1">
                  <a:solidFill>
                    <a:srgbClr val="000000"/>
                  </a:solidFill>
                  <a:latin typeface="Calibri" panose="020F0502020204030204" pitchFamily="34" charset="0"/>
                  <a:cs typeface="Calibri" panose="020F0502020204030204" pitchFamily="34" charset="0"/>
                </a:rPr>
                <a:t>gNodeB</a:t>
              </a:r>
              <a:endParaRPr kumimoji="0" lang="en-US"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25" name="Rounded Rectangle 27">
              <a:extLst>
                <a:ext uri="{FF2B5EF4-FFF2-40B4-BE49-F238E27FC236}">
                  <a16:creationId xmlns:a16="http://schemas.microsoft.com/office/drawing/2014/main" id="{89E1B587-29E9-4D57-925A-1F8E2992EAF7}"/>
                </a:ext>
              </a:extLst>
            </p:cNvPr>
            <p:cNvSpPr/>
            <p:nvPr/>
          </p:nvSpPr>
          <p:spPr>
            <a:xfrm>
              <a:off x="8630955" y="4627005"/>
              <a:ext cx="1502303" cy="298701"/>
            </a:xfrm>
            <a:prstGeom prst="roundRect">
              <a:avLst/>
            </a:prstGeom>
            <a:solidFill>
              <a:schemeClr val="accent6">
                <a:lumMod val="40000"/>
                <a:lumOff val="60000"/>
              </a:schemeClr>
            </a:soli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alibri" panose="020F0502020204030204" pitchFamily="34" charset="0"/>
                  <a:cs typeface="Calibri" panose="020F0502020204030204" pitchFamily="34" charset="0"/>
                </a:rPr>
                <a:t>PHY</a:t>
              </a:r>
              <a:endParaRPr kumimoji="0" lang="en-US"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26" name="Rounded Rectangle 27">
              <a:extLst>
                <a:ext uri="{FF2B5EF4-FFF2-40B4-BE49-F238E27FC236}">
                  <a16:creationId xmlns:a16="http://schemas.microsoft.com/office/drawing/2014/main" id="{AAC1B5F4-92D5-4D98-8EBE-9D8ABDFDC543}"/>
                </a:ext>
              </a:extLst>
            </p:cNvPr>
            <p:cNvSpPr/>
            <p:nvPr/>
          </p:nvSpPr>
          <p:spPr>
            <a:xfrm>
              <a:off x="10366870" y="4627005"/>
              <a:ext cx="1502303" cy="298701"/>
            </a:xfrm>
            <a:prstGeom prst="roundRect">
              <a:avLst/>
            </a:prstGeom>
            <a:solidFill>
              <a:schemeClr val="bg2">
                <a:lumMod val="75000"/>
              </a:schemeClr>
            </a:soli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PHY</a:t>
              </a:r>
            </a:p>
          </p:txBody>
        </p:sp>
        <p:sp>
          <p:nvSpPr>
            <p:cNvPr id="27" name="Rounded Rectangle 27">
              <a:extLst>
                <a:ext uri="{FF2B5EF4-FFF2-40B4-BE49-F238E27FC236}">
                  <a16:creationId xmlns:a16="http://schemas.microsoft.com/office/drawing/2014/main" id="{B7772B42-F214-4321-B2FC-F69DB8756A23}"/>
                </a:ext>
              </a:extLst>
            </p:cNvPr>
            <p:cNvSpPr/>
            <p:nvPr/>
          </p:nvSpPr>
          <p:spPr>
            <a:xfrm>
              <a:off x="8471000" y="4198260"/>
              <a:ext cx="3502800" cy="348165"/>
            </a:xfrm>
            <a:prstGeom prst="roundRect">
              <a:avLst/>
            </a:prstGeom>
            <a:gradFill rotWithShape="1">
              <a:gsLst>
                <a:gs pos="0">
                  <a:srgbClr val="989AAC">
                    <a:tint val="50000"/>
                    <a:satMod val="300000"/>
                  </a:srgbClr>
                </a:gs>
                <a:gs pos="35000">
                  <a:srgbClr val="989AAC">
                    <a:tint val="37000"/>
                    <a:satMod val="300000"/>
                  </a:srgbClr>
                </a:gs>
                <a:gs pos="100000">
                  <a:srgbClr val="989AAC">
                    <a:tint val="15000"/>
                    <a:satMod val="350000"/>
                  </a:srgbClr>
                </a:gs>
              </a:gsLst>
              <a:lin ang="16200000" scaled="1"/>
            </a:gra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lvl="0" algn="ctr" fontAlgn="base">
                <a:spcBef>
                  <a:spcPct val="0"/>
                </a:spcBef>
                <a:spcAft>
                  <a:spcPct val="0"/>
                </a:spcAft>
                <a:defRPr/>
              </a:pPr>
              <a:r>
                <a:rPr lang="en-US" sz="1200" b="1" kern="0" dirty="0">
                  <a:solidFill>
                    <a:srgbClr val="000000"/>
                  </a:solidFill>
                  <a:latin typeface="Calibri" panose="020F0502020204030204" pitchFamily="34" charset="0"/>
                  <a:cs typeface="Calibri" panose="020F0502020204030204" pitchFamily="34" charset="0"/>
                </a:rPr>
                <a:t>PDCP, RLC, MAC</a:t>
              </a:r>
            </a:p>
          </p:txBody>
        </p:sp>
      </p:grpSp>
      <p:sp>
        <p:nvSpPr>
          <p:cNvPr id="29" name="Rounded Rectangle 27">
            <a:extLst>
              <a:ext uri="{FF2B5EF4-FFF2-40B4-BE49-F238E27FC236}">
                <a16:creationId xmlns:a16="http://schemas.microsoft.com/office/drawing/2014/main" id="{805B9035-61AC-4988-B2B5-B64EC19BB453}"/>
              </a:ext>
            </a:extLst>
          </p:cNvPr>
          <p:cNvSpPr/>
          <p:nvPr/>
        </p:nvSpPr>
        <p:spPr>
          <a:xfrm>
            <a:off x="8370016" y="3254570"/>
            <a:ext cx="3689820" cy="516686"/>
          </a:xfrm>
          <a:prstGeom prst="roundRect">
            <a:avLst/>
          </a:prstGeom>
          <a:gradFill rotWithShape="1">
            <a:gsLst>
              <a:gs pos="0">
                <a:srgbClr val="989AAC">
                  <a:tint val="50000"/>
                  <a:satMod val="300000"/>
                </a:srgbClr>
              </a:gs>
              <a:gs pos="35000">
                <a:srgbClr val="989AAC">
                  <a:tint val="37000"/>
                  <a:satMod val="300000"/>
                </a:srgbClr>
              </a:gs>
              <a:gs pos="100000">
                <a:srgbClr val="989AAC">
                  <a:tint val="15000"/>
                  <a:satMod val="350000"/>
                </a:srgbClr>
              </a:gs>
            </a:gsLst>
            <a:lin ang="16200000" scaled="1"/>
          </a:gra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New Core Network (5GC) - SA</a:t>
            </a:r>
          </a:p>
        </p:txBody>
      </p:sp>
      <p:pic>
        <p:nvPicPr>
          <p:cNvPr id="42" name="Picture 41">
            <a:extLst>
              <a:ext uri="{FF2B5EF4-FFF2-40B4-BE49-F238E27FC236}">
                <a16:creationId xmlns:a16="http://schemas.microsoft.com/office/drawing/2014/main" id="{C8E39A70-2DDA-4981-9533-02CA2413BD20}"/>
              </a:ext>
            </a:extLst>
          </p:cNvPr>
          <p:cNvPicPr>
            <a:picLocks noChangeAspect="1"/>
          </p:cNvPicPr>
          <p:nvPr/>
        </p:nvPicPr>
        <p:blipFill>
          <a:blip r:embed="rId4"/>
          <a:stretch>
            <a:fillRect/>
          </a:stretch>
        </p:blipFill>
        <p:spPr>
          <a:xfrm>
            <a:off x="4833237" y="3879822"/>
            <a:ext cx="2025897" cy="1267502"/>
          </a:xfrm>
          <a:prstGeom prst="rect">
            <a:avLst/>
          </a:prstGeom>
        </p:spPr>
      </p:pic>
      <p:sp>
        <p:nvSpPr>
          <p:cNvPr id="3" name="Arrow: Right 2">
            <a:extLst>
              <a:ext uri="{FF2B5EF4-FFF2-40B4-BE49-F238E27FC236}">
                <a16:creationId xmlns:a16="http://schemas.microsoft.com/office/drawing/2014/main" id="{4495281B-5C48-4DDC-B69C-B37AFE1B0FCE}"/>
              </a:ext>
            </a:extLst>
          </p:cNvPr>
          <p:cNvSpPr/>
          <p:nvPr/>
        </p:nvSpPr>
        <p:spPr>
          <a:xfrm>
            <a:off x="8257942" y="3254570"/>
            <a:ext cx="800100" cy="510626"/>
          </a:xfrm>
          <a:prstGeom prst="rightArrow">
            <a:avLst/>
          </a:prstGeom>
          <a:gradFill rotWithShape="1">
            <a:gsLst>
              <a:gs pos="0">
                <a:srgbClr val="989AAC">
                  <a:tint val="50000"/>
                  <a:satMod val="300000"/>
                </a:srgbClr>
              </a:gs>
              <a:gs pos="35000">
                <a:srgbClr val="989AAC">
                  <a:tint val="37000"/>
                  <a:satMod val="300000"/>
                </a:srgbClr>
              </a:gs>
              <a:gs pos="100000">
                <a:srgbClr val="989AAC">
                  <a:tint val="15000"/>
                  <a:satMod val="350000"/>
                </a:srgbClr>
              </a:gs>
            </a:gsLst>
            <a:lin ang="16200000" scaled="1"/>
          </a:gradFill>
          <a:ln w="9525" cap="flat" cmpd="sng" algn="ctr">
            <a:solidFill>
              <a:srgbClr val="989AAC">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defTabSz="914400" fontAlgn="base">
              <a:spcBef>
                <a:spcPct val="0"/>
              </a:spcBef>
              <a:spcAft>
                <a:spcPct val="0"/>
              </a:spcAft>
            </a:pPr>
            <a:endParaRPr lang="en-US" sz="1200" b="1" kern="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7581549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5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wipe(left)">
                                      <p:cBhvr>
                                        <p:cTn id="11" dur="500"/>
                                        <p:tgtEl>
                                          <p:spTgt spid="8">
                                            <p:txEl>
                                              <p:pRg st="1" end="1"/>
                                            </p:txEl>
                                          </p:spTgt>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wipe(left)">
                                      <p:cBhvr>
                                        <p:cTn id="15" dur="500"/>
                                        <p:tgtEl>
                                          <p:spTgt spid="8">
                                            <p:txEl>
                                              <p:pRg st="2" end="2"/>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wipe(left)">
                                      <p:cBhvr>
                                        <p:cTn id="19" dur="500"/>
                                        <p:tgtEl>
                                          <p:spTgt spid="8">
                                            <p:txEl>
                                              <p:pRg st="3" end="3"/>
                                            </p:txEl>
                                          </p:spTgt>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wipe(left)">
                                      <p:cBhvr>
                                        <p:cTn id="23" dur="500"/>
                                        <p:tgtEl>
                                          <p:spTgt spid="8">
                                            <p:txEl>
                                              <p:pRg st="4" end="4"/>
                                            </p:txEl>
                                          </p:spTgt>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wipe(left)">
                                      <p:cBhvr>
                                        <p:cTn id="27" dur="500"/>
                                        <p:tgtEl>
                                          <p:spTgt spid="8">
                                            <p:txEl>
                                              <p:pRg st="5" end="5"/>
                                            </p:txEl>
                                          </p:spTgt>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animEffect transition="in" filter="wipe(left)">
                                      <p:cBhvr>
                                        <p:cTn id="31" dur="500"/>
                                        <p:tgtEl>
                                          <p:spTgt spid="8">
                                            <p:txEl>
                                              <p:pRg st="6" end="6"/>
                                            </p:txEl>
                                          </p:spTgt>
                                        </p:tgtEl>
                                      </p:cBhvr>
                                    </p:animEffect>
                                  </p:childTnLst>
                                </p:cTn>
                              </p:par>
                            </p:childTnLst>
                          </p:cTn>
                        </p:par>
                        <p:par>
                          <p:cTn id="32" fill="hold">
                            <p:stCondLst>
                              <p:cond delay="4000"/>
                            </p:stCondLst>
                            <p:childTnLst>
                              <p:par>
                                <p:cTn id="33" presetID="22" presetClass="entr" presetSubtype="4" fill="hold" nodeType="afterEffect">
                                  <p:stCondLst>
                                    <p:cond delay="15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childTnLst>
                          </p:cTn>
                        </p:par>
                        <p:par>
                          <p:cTn id="36" fill="hold">
                            <p:stCondLst>
                              <p:cond delay="6000"/>
                            </p:stCondLst>
                            <p:childTnLst>
                              <p:par>
                                <p:cTn id="37" presetID="22" presetClass="entr" presetSubtype="4"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par>
                          <p:cTn id="40" fill="hold">
                            <p:stCondLst>
                              <p:cond delay="6500"/>
                            </p:stCondLst>
                            <p:childTnLst>
                              <p:par>
                                <p:cTn id="41" presetID="22" presetClass="entr" presetSubtype="4" fill="hold" grpId="1"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down)">
                                      <p:cBhvr>
                                        <p:cTn id="43" dur="500"/>
                                        <p:tgtEl>
                                          <p:spTgt spid="3"/>
                                        </p:tgtEl>
                                      </p:cBhvr>
                                    </p:animEffect>
                                  </p:childTnLst>
                                </p:cTn>
                              </p:par>
                            </p:childTnLst>
                          </p:cTn>
                        </p:par>
                        <p:par>
                          <p:cTn id="44" fill="hold">
                            <p:stCondLst>
                              <p:cond delay="7000"/>
                            </p:stCondLst>
                            <p:childTnLst>
                              <p:par>
                                <p:cTn id="45" presetID="10" presetClass="exit" presetSubtype="0" fill="hold" grpId="0" nodeType="afterEffect">
                                  <p:stCondLst>
                                    <p:cond delay="0"/>
                                  </p:stCondLst>
                                  <p:childTnLst>
                                    <p:animEffect transition="out" filter="fad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par>
                                <p:cTn id="48" presetID="22" presetClass="entr" presetSubtype="8"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left)">
                                      <p:cBhvr>
                                        <p:cTn id="50" dur="500"/>
                                        <p:tgtEl>
                                          <p:spTgt spid="29"/>
                                        </p:tgtEl>
                                      </p:cBhvr>
                                    </p:animEffect>
                                  </p:childTnLst>
                                </p:cTn>
                              </p:par>
                            </p:childTnLst>
                          </p:cTn>
                        </p:par>
                        <p:par>
                          <p:cTn id="51" fill="hold">
                            <p:stCondLst>
                              <p:cond delay="7500"/>
                            </p:stCondLst>
                            <p:childTnLst>
                              <p:par>
                                <p:cTn id="52" presetID="22" presetClass="entr" presetSubtype="8" fill="hold"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childTnLst>
                          </p:cTn>
                        </p:par>
                        <p:par>
                          <p:cTn id="55" fill="hold">
                            <p:stCondLst>
                              <p:cond delay="8000"/>
                            </p:stCondLst>
                            <p:childTnLst>
                              <p:par>
                                <p:cTn id="56" presetID="22" presetClass="entr" presetSubtype="1"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up)">
                                      <p:cBhvr>
                                        <p:cTn id="5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9" grpId="0" animBg="1"/>
      <p:bldP spid="3" grpId="0" animBg="1"/>
      <p:bldP spid="3" grpId="1" animBg="1"/>
    </p:bldLst>
  </p:timing>
</p:sld>
</file>

<file path=ppt/theme/theme1.xml><?xml version="1.0" encoding="utf-8"?>
<a:theme xmlns:a="http://schemas.openxmlformats.org/drawingml/2006/main" name="Office Theme">
  <a:themeElements>
    <a:clrScheme name="W2BI 2">
      <a:dk1>
        <a:sysClr val="windowText" lastClr="000000"/>
      </a:dk1>
      <a:lt1>
        <a:sysClr val="window" lastClr="FFFFFF"/>
      </a:lt1>
      <a:dk2>
        <a:srgbClr val="8C003D"/>
      </a:dk2>
      <a:lt2>
        <a:srgbClr val="E7F0FA"/>
      </a:lt2>
      <a:accent1>
        <a:srgbClr val="25408F"/>
      </a:accent1>
      <a:accent2>
        <a:srgbClr val="9AC3E8"/>
      </a:accent2>
      <a:accent3>
        <a:srgbClr val="009BDE"/>
      </a:accent3>
      <a:accent4>
        <a:srgbClr val="FFE587"/>
      </a:accent4>
      <a:accent5>
        <a:srgbClr val="ADB5BF"/>
      </a:accent5>
      <a:accent6>
        <a:srgbClr val="41AD49"/>
      </a:accent6>
      <a:hlink>
        <a:srgbClr val="25408F"/>
      </a:hlink>
      <a:folHlink>
        <a:srgbClr val="ADB5BF"/>
      </a:folHlink>
    </a:clrScheme>
    <a:fontScheme name="W2BI 1">
      <a:majorFont>
        <a:latin typeface="HelveticaNeueLT Pro 97 BlkCn"/>
        <a:ea typeface=""/>
        <a:cs typeface=""/>
      </a:majorFont>
      <a:minorFont>
        <a:latin typeface="HelveticaNeueLT Pro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solidFill>
              <a:schemeClr val="accent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1730</Words>
  <Application>Microsoft Office PowerPoint</Application>
  <PresentationFormat>Widescreen</PresentationFormat>
  <Paragraphs>105</Paragraphs>
  <Slides>5</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ＭＳ Ｐゴシック</vt:lpstr>
      <vt:lpstr>Arial</vt:lpstr>
      <vt:lpstr>AvantGarde MediumObl</vt:lpstr>
      <vt:lpstr>Calibri</vt:lpstr>
      <vt:lpstr>Candara</vt:lpstr>
      <vt:lpstr>HelveticaNeueLT Pro 55 Roman</vt:lpstr>
      <vt:lpstr>HelveticaNeueLT Pro 97 BlkCn</vt:lpstr>
      <vt:lpstr>Wingdings</vt:lpstr>
      <vt:lpstr>Office Theme</vt:lpstr>
      <vt:lpstr>5G NR Device Testing Challenges &amp; Opportunities </vt:lpstr>
      <vt:lpstr>Enabling the Leading-Edge Technology</vt:lpstr>
      <vt:lpstr>W2BI Product Portfolio for IoT and 5G NR Testing</vt:lpstr>
      <vt:lpstr>Multitude of Possibilities for 5G NR Testing</vt:lpstr>
      <vt:lpstr>Opportunities for 5G NR Testing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2018-06-08T15:10:33Z</dcterms:created>
  <dcterms:modified xsi:type="dcterms:W3CDTF">2018-09-13T16:18:18Z</dcterms:modified>
</cp:coreProperties>
</file>