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4" r:id="rId3"/>
    <p:sldId id="275" r:id="rId4"/>
    <p:sldId id="279" r:id="rId5"/>
    <p:sldId id="411" r:id="rId6"/>
    <p:sldId id="412" r:id="rId7"/>
    <p:sldId id="294" r:id="rId8"/>
    <p:sldId id="302" r:id="rId9"/>
    <p:sldId id="303" r:id="rId10"/>
    <p:sldId id="406" r:id="rId11"/>
    <p:sldId id="410" r:id="rId12"/>
    <p:sldId id="273" r:id="rId13"/>
    <p:sldId id="316" r:id="rId14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B3BE"/>
    <a:srgbClr val="D4F5FA"/>
    <a:srgbClr val="FFCC00"/>
    <a:srgbClr val="ECE6E8"/>
    <a:srgbClr val="DDDDDD"/>
    <a:srgbClr val="B29FA4"/>
    <a:srgbClr val="007E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66A12F-75FA-2047-B612-54F550BC17D9}" v="92" dt="2018-08-20T16:51:07.9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16" autoAdjust="0"/>
    <p:restoredTop sz="81400" autoAdjust="0"/>
  </p:normalViewPr>
  <p:slideViewPr>
    <p:cSldViewPr>
      <p:cViewPr varScale="1">
        <p:scale>
          <a:sx n="59" d="100"/>
          <a:sy n="59" d="100"/>
        </p:scale>
        <p:origin x="768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1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29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 Hogg" userId="6fe1b646-51b4-42b5-86fc-74cf6650213e" providerId="ADAL" clId="{6A66A12F-75FA-2047-B612-54F550BC17D9}"/>
    <pc:docChg chg="custSel delSld modSld">
      <pc:chgData name="Chris Hogg" userId="6fe1b646-51b4-42b5-86fc-74cf6650213e" providerId="ADAL" clId="{6A66A12F-75FA-2047-B612-54F550BC17D9}" dt="2018-08-20T16:51:07.947" v="91" actId="1076"/>
      <pc:docMkLst>
        <pc:docMk/>
      </pc:docMkLst>
      <pc:sldChg chg="addSp delSp modSp">
        <pc:chgData name="Chris Hogg" userId="6fe1b646-51b4-42b5-86fc-74cf6650213e" providerId="ADAL" clId="{6A66A12F-75FA-2047-B612-54F550BC17D9}" dt="2018-08-20T16:51:07.947" v="91" actId="1076"/>
        <pc:sldMkLst>
          <pc:docMk/>
          <pc:sldMk cId="238386278" sldId="256"/>
        </pc:sldMkLst>
        <pc:spChg chg="mod">
          <ac:chgData name="Chris Hogg" userId="6fe1b646-51b4-42b5-86fc-74cf6650213e" providerId="ADAL" clId="{6A66A12F-75FA-2047-B612-54F550BC17D9}" dt="2018-08-20T16:50:43.365" v="88" actId="20577"/>
          <ac:spMkLst>
            <pc:docMk/>
            <pc:sldMk cId="238386278" sldId="256"/>
            <ac:spMk id="2" creationId="{00000000-0000-0000-0000-000000000000}"/>
          </ac:spMkLst>
        </pc:spChg>
        <pc:spChg chg="del">
          <ac:chgData name="Chris Hogg" userId="6fe1b646-51b4-42b5-86fc-74cf6650213e" providerId="ADAL" clId="{6A66A12F-75FA-2047-B612-54F550BC17D9}" dt="2018-08-20T16:50:59.785" v="89" actId="478"/>
          <ac:spMkLst>
            <pc:docMk/>
            <pc:sldMk cId="238386278" sldId="256"/>
            <ac:spMk id="3" creationId="{00000000-0000-0000-0000-000000000000}"/>
          </ac:spMkLst>
        </pc:spChg>
        <pc:spChg chg="add del mod">
          <ac:chgData name="Chris Hogg" userId="6fe1b646-51b4-42b5-86fc-74cf6650213e" providerId="ADAL" clId="{6A66A12F-75FA-2047-B612-54F550BC17D9}" dt="2018-08-20T16:51:03.321" v="90"/>
          <ac:spMkLst>
            <pc:docMk/>
            <pc:sldMk cId="238386278" sldId="256"/>
            <ac:spMk id="5" creationId="{464E2B6D-6C05-F943-92F4-EB9A02BDADCE}"/>
          </ac:spMkLst>
        </pc:spChg>
        <pc:spChg chg="add mod">
          <ac:chgData name="Chris Hogg" userId="6fe1b646-51b4-42b5-86fc-74cf6650213e" providerId="ADAL" clId="{6A66A12F-75FA-2047-B612-54F550BC17D9}" dt="2018-08-20T16:51:07.947" v="91" actId="1076"/>
          <ac:spMkLst>
            <pc:docMk/>
            <pc:sldMk cId="238386278" sldId="256"/>
            <ac:spMk id="6" creationId="{2575C5D3-9049-6844-8DEF-AA9DB409B53B}"/>
          </ac:spMkLst>
        </pc:spChg>
      </pc:sldChg>
      <pc:sldChg chg="del">
        <pc:chgData name="Chris Hogg" userId="6fe1b646-51b4-42b5-86fc-74cf6650213e" providerId="ADAL" clId="{6A66A12F-75FA-2047-B612-54F550BC17D9}" dt="2018-08-20T16:50:12.099" v="0" actId="2696"/>
        <pc:sldMkLst>
          <pc:docMk/>
          <pc:sldMk cId="3221163091" sldId="258"/>
        </pc:sldMkLst>
      </pc:sldChg>
      <pc:sldChg chg="del">
        <pc:chgData name="Chris Hogg" userId="6fe1b646-51b4-42b5-86fc-74cf6650213e" providerId="ADAL" clId="{6A66A12F-75FA-2047-B612-54F550BC17D9}" dt="2018-08-20T16:50:12.111" v="1" actId="2696"/>
        <pc:sldMkLst>
          <pc:docMk/>
          <pc:sldMk cId="781375691" sldId="262"/>
        </pc:sldMkLst>
      </pc:sldChg>
      <pc:sldChg chg="del">
        <pc:chgData name="Chris Hogg" userId="6fe1b646-51b4-42b5-86fc-74cf6650213e" providerId="ADAL" clId="{6A66A12F-75FA-2047-B612-54F550BC17D9}" dt="2018-08-20T16:50:12.174" v="7" actId="2696"/>
        <pc:sldMkLst>
          <pc:docMk/>
          <pc:sldMk cId="1432537038" sldId="264"/>
        </pc:sldMkLst>
      </pc:sldChg>
      <pc:sldChg chg="del">
        <pc:chgData name="Chris Hogg" userId="6fe1b646-51b4-42b5-86fc-74cf6650213e" providerId="ADAL" clId="{6A66A12F-75FA-2047-B612-54F550BC17D9}" dt="2018-08-20T16:50:12.135" v="5" actId="2696"/>
        <pc:sldMkLst>
          <pc:docMk/>
          <pc:sldMk cId="2229505058" sldId="282"/>
        </pc:sldMkLst>
      </pc:sldChg>
      <pc:sldChg chg="del">
        <pc:chgData name="Chris Hogg" userId="6fe1b646-51b4-42b5-86fc-74cf6650213e" providerId="ADAL" clId="{6A66A12F-75FA-2047-B612-54F550BC17D9}" dt="2018-08-20T16:50:12.154" v="6" actId="2696"/>
        <pc:sldMkLst>
          <pc:docMk/>
          <pc:sldMk cId="1306987776" sldId="290"/>
        </pc:sldMkLst>
      </pc:sldChg>
      <pc:sldChg chg="del">
        <pc:chgData name="Chris Hogg" userId="6fe1b646-51b4-42b5-86fc-74cf6650213e" providerId="ADAL" clId="{6A66A12F-75FA-2047-B612-54F550BC17D9}" dt="2018-08-20T16:50:12.117" v="2" actId="2696"/>
        <pc:sldMkLst>
          <pc:docMk/>
          <pc:sldMk cId="270407920" sldId="291"/>
        </pc:sldMkLst>
      </pc:sldChg>
      <pc:sldChg chg="del">
        <pc:chgData name="Chris Hogg" userId="6fe1b646-51b4-42b5-86fc-74cf6650213e" providerId="ADAL" clId="{6A66A12F-75FA-2047-B612-54F550BC17D9}" dt="2018-08-20T16:50:12.125" v="4" actId="2696"/>
        <pc:sldMkLst>
          <pc:docMk/>
          <pc:sldMk cId="544230991" sldId="292"/>
        </pc:sldMkLst>
      </pc:sldChg>
      <pc:sldChg chg="del">
        <pc:chgData name="Chris Hogg" userId="6fe1b646-51b4-42b5-86fc-74cf6650213e" providerId="ADAL" clId="{6A66A12F-75FA-2047-B612-54F550BC17D9}" dt="2018-08-20T16:50:12.186" v="8" actId="2696"/>
        <pc:sldMkLst>
          <pc:docMk/>
          <pc:sldMk cId="524039411" sldId="293"/>
        </pc:sldMkLst>
      </pc:sldChg>
      <pc:sldChg chg="del">
        <pc:chgData name="Chris Hogg" userId="6fe1b646-51b4-42b5-86fc-74cf6650213e" providerId="ADAL" clId="{6A66A12F-75FA-2047-B612-54F550BC17D9}" dt="2018-08-20T16:50:12.214" v="10" actId="2696"/>
        <pc:sldMkLst>
          <pc:docMk/>
          <pc:sldMk cId="807409685" sldId="295"/>
        </pc:sldMkLst>
      </pc:sldChg>
      <pc:sldChg chg="del">
        <pc:chgData name="Chris Hogg" userId="6fe1b646-51b4-42b5-86fc-74cf6650213e" providerId="ADAL" clId="{6A66A12F-75FA-2047-B612-54F550BC17D9}" dt="2018-08-20T16:50:12.236" v="13" actId="2696"/>
        <pc:sldMkLst>
          <pc:docMk/>
          <pc:sldMk cId="3819891836" sldId="296"/>
        </pc:sldMkLst>
      </pc:sldChg>
      <pc:sldChg chg="del">
        <pc:chgData name="Chris Hogg" userId="6fe1b646-51b4-42b5-86fc-74cf6650213e" providerId="ADAL" clId="{6A66A12F-75FA-2047-B612-54F550BC17D9}" dt="2018-08-20T16:50:12.196" v="9" actId="2696"/>
        <pc:sldMkLst>
          <pc:docMk/>
          <pc:sldMk cId="1222724531" sldId="297"/>
        </pc:sldMkLst>
      </pc:sldChg>
      <pc:sldChg chg="del">
        <pc:chgData name="Chris Hogg" userId="6fe1b646-51b4-42b5-86fc-74cf6650213e" providerId="ADAL" clId="{6A66A12F-75FA-2047-B612-54F550BC17D9}" dt="2018-08-20T16:50:12.226" v="11" actId="2696"/>
        <pc:sldMkLst>
          <pc:docMk/>
          <pc:sldMk cId="322921812" sldId="317"/>
        </pc:sldMkLst>
      </pc:sldChg>
      <pc:sldMasterChg chg="delSldLayout">
        <pc:chgData name="Chris Hogg" userId="6fe1b646-51b4-42b5-86fc-74cf6650213e" providerId="ADAL" clId="{6A66A12F-75FA-2047-B612-54F550BC17D9}" dt="2018-08-20T16:50:12.228" v="12" actId="2696"/>
        <pc:sldMasterMkLst>
          <pc:docMk/>
          <pc:sldMasterMk cId="0" sldId="2147483648"/>
        </pc:sldMasterMkLst>
        <pc:sldLayoutChg chg="del">
          <pc:chgData name="Chris Hogg" userId="6fe1b646-51b4-42b5-86fc-74cf6650213e" providerId="ADAL" clId="{6A66A12F-75FA-2047-B612-54F550BC17D9}" dt="2018-08-20T16:50:12.228" v="12" actId="2696"/>
          <pc:sldLayoutMkLst>
            <pc:docMk/>
            <pc:sldMasterMk cId="0" sldId="2147483648"/>
            <pc:sldLayoutMk cId="162330135" sldId="2147484103"/>
          </pc:sldLayoutMkLst>
        </pc:sldLayoutChg>
        <pc:sldLayoutChg chg="del">
          <pc:chgData name="Chris Hogg" userId="6fe1b646-51b4-42b5-86fc-74cf6650213e" providerId="ADAL" clId="{6A66A12F-75FA-2047-B612-54F550BC17D9}" dt="2018-08-20T16:50:12.118" v="3" actId="2696"/>
          <pc:sldLayoutMkLst>
            <pc:docMk/>
            <pc:sldMasterMk cId="0" sldId="2147483648"/>
            <pc:sldLayoutMk cId="2400085162" sldId="2147484104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3A415-3682-41D5-AD2F-443EFD10E428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7C8E6-1952-47A1-B9AE-87B551DD4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122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8BEFA52-80E5-40C4-842D-FAEEBD2FEF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4898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BEFA52-80E5-40C4-842D-FAEEBD2FEF63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6024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Shape 5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52" name="Shape 5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Shape 553"/>
          <p:cNvSpPr txBox="1"/>
          <p:nvPr/>
        </p:nvSpPr>
        <p:spPr>
          <a:xfrm>
            <a:off x="3883852" y="8684826"/>
            <a:ext cx="2972547" cy="457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65540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Shape 5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61" name="Shape 5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706317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hape 3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Shape 4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07" name="Shape 4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22269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24" name="Shape 4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41319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69" name="Shape 4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19633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33" name="Shape 4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Shape 434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6454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33" name="Shape 4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Shape 434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40549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Shape 5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68" name="Shape 5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532258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Shape 4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43" name="Shape 4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595428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Shape 4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43" name="Shape 4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22089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2"/>
          <p:cNvSpPr txBox="1">
            <a:spLocks noChangeArrowheads="1"/>
          </p:cNvSpPr>
          <p:nvPr userDrawn="1"/>
        </p:nvSpPr>
        <p:spPr bwMode="auto">
          <a:xfrm>
            <a:off x="1583267" y="4868864"/>
            <a:ext cx="7393517" cy="396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GB" sz="2000">
              <a:solidFill>
                <a:schemeClr val="bg1"/>
              </a:solidFill>
              <a:latin typeface="Verdana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03445" y="3527773"/>
            <a:ext cx="103632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03445" y="5039072"/>
            <a:ext cx="8534400" cy="838200"/>
          </a:xfrm>
        </p:spPr>
        <p:txBody>
          <a:bodyPr/>
          <a:lstStyle>
            <a:lvl1pPr marL="0" indent="0">
              <a:buFontTx/>
              <a:buNone/>
              <a:defRPr sz="21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1103446" y="6381328"/>
            <a:ext cx="7611533" cy="31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000" kern="1200" dirty="0">
                <a:solidFill>
                  <a:schemeClr val="bg1"/>
                </a:solidFill>
                <a:effectLst/>
                <a:latin typeface="+mn-lt"/>
                <a:ea typeface="MS PGothic" panose="020B0600070205080204" pitchFamily="34" charset="-128"/>
                <a:cs typeface="+mn-cs"/>
              </a:rPr>
              <a:t>This GCF document is subject to copyright protection</a:t>
            </a:r>
            <a:r>
              <a:rPr lang="en-US" altLang="en-US" sz="1000" dirty="0">
                <a:solidFill>
                  <a:schemeClr val="bg1"/>
                </a:solidFill>
                <a:latin typeface="+mn-lt"/>
              </a:rPr>
              <a:t> </a:t>
            </a:r>
          </a:p>
          <a:p>
            <a:pPr eaLnBrk="1" hangingPunct="1"/>
            <a:endParaRPr lang="en-US" altLang="en-US" sz="1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3580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25496E-83F9-4F99-8D0A-4429548ABE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878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0C26FA-0F4E-4D9E-B056-D6C8F44070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3988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D7104-A730-4E32-98C3-1893F87957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499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FF0842-2C89-4A16-8189-17974D0A7E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3019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C36B91-048B-44E1-957D-87990BD78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5713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7E2FD4-CC1D-42D1-8B5E-8F0391C218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258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410983-16A7-4528-B40F-E11179EDD2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0613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179DAD-B1E9-4722-8E3D-EE1C1C1993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034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9B1FD1-312D-43F2-9C13-171327E4E6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425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103F19-EFB4-4F2C-8057-F2EBBC18EA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7313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0"/>
            <a:endParaRPr lang="en-US" altLang="en-US"/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55017" y="0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b="1">
                <a:solidFill>
                  <a:srgbClr val="A8A8A8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00633" y="0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rgbClr val="A8A8A8"/>
                </a:solidFill>
                <a:latin typeface="Verdana" panose="020B0604030504040204" pitchFamily="34" charset="0"/>
              </a:defRPr>
            </a:lvl1pPr>
          </a:lstStyle>
          <a:p>
            <a:fld id="{61C10B6B-15CA-4195-8010-4FDA54CC479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11"/>
          <p:cNvSpPr>
            <a:spLocks noChangeArrowheads="1"/>
          </p:cNvSpPr>
          <p:nvPr/>
        </p:nvSpPr>
        <p:spPr bwMode="auto">
          <a:xfrm>
            <a:off x="46567" y="0"/>
            <a:ext cx="3860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000" b="1" dirty="0">
                <a:solidFill>
                  <a:srgbClr val="A8A8A8"/>
                </a:solidFill>
                <a:latin typeface="Verdana" panose="020B0604030504040204" pitchFamily="34" charset="0"/>
              </a:rPr>
              <a:t>©GCF 2018</a:t>
            </a:r>
          </a:p>
        </p:txBody>
      </p:sp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9B802DC5-E99C-4A54-9834-1E72E0C6A9E5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966" y="6308727"/>
            <a:ext cx="999650" cy="4263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hyperlink" Target="mailto:gcf@globalcertificationforum.org" TargetMode="External"/><Relationship Id="rId2" Type="http://schemas.openxmlformats.org/officeDocument/2006/relationships/hyperlink" Target="https://www.linkedin.com/company/global-certification-forum-gcf-ltd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twitter.com/gcf_certified?lang=en" TargetMode="External"/><Relationship Id="rId5" Type="http://schemas.openxmlformats.org/officeDocument/2006/relationships/image" Target="../media/image28.png"/><Relationship Id="rId4" Type="http://schemas.openxmlformats.org/officeDocument/2006/relationships/hyperlink" Target="http://www.globalcertificationforum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microsoft.com/office/2007/relationships/hdphoto" Target="../media/hdphoto1.wdp"/><Relationship Id="rId4" Type="http://schemas.openxmlformats.org/officeDocument/2006/relationships/image" Target="../media/image16.pn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7706" y="2924944"/>
            <a:ext cx="10363200" cy="1470025"/>
          </a:xfrm>
        </p:spPr>
        <p:txBody>
          <a:bodyPr/>
          <a:lstStyle/>
          <a:p>
            <a:r>
              <a:rPr lang="en-IE" dirty="0"/>
              <a:t>Mass market Internet of Things (IoT) – </a:t>
            </a:r>
            <a:br>
              <a:rPr lang="en-IE" dirty="0"/>
            </a:br>
            <a:r>
              <a:rPr lang="en-IE" dirty="0"/>
              <a:t>How do we ensure it all works?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2575C5D3-9049-6844-8DEF-AA9DB409B5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127" y="4653136"/>
            <a:ext cx="8534400" cy="838200"/>
          </a:xfrm>
        </p:spPr>
        <p:txBody>
          <a:bodyPr/>
          <a:lstStyle/>
          <a:p>
            <a:r>
              <a:rPr lang="en-IE" dirty="0"/>
              <a:t>“Device Certification for the Americas”</a:t>
            </a:r>
          </a:p>
          <a:p>
            <a:r>
              <a:rPr lang="en-IE" dirty="0"/>
              <a:t>MWCA 2018</a:t>
            </a:r>
          </a:p>
          <a:p>
            <a:r>
              <a:rPr lang="en-IE" dirty="0"/>
              <a:t>9 am – 10 am</a:t>
            </a:r>
          </a:p>
          <a:p>
            <a:r>
              <a:rPr lang="en-IE" dirty="0"/>
              <a:t>September 14</a:t>
            </a:r>
            <a:r>
              <a:rPr lang="en-IE" baseline="30000" dirty="0"/>
              <a:t>th</a:t>
            </a:r>
            <a:r>
              <a:rPr lang="en-IE" dirty="0"/>
              <a:t>, 2018</a:t>
            </a:r>
          </a:p>
          <a:p>
            <a:endParaRPr lang="en-I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0D7D27-0E2B-426D-8123-E813213893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1632" y="4509120"/>
            <a:ext cx="1143000" cy="16287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2C3D26-F410-48B3-8DD0-AB5D53C1C319}"/>
              </a:ext>
            </a:extLst>
          </p:cNvPr>
          <p:cNvSpPr txBox="1"/>
          <p:nvPr/>
        </p:nvSpPr>
        <p:spPr>
          <a:xfrm>
            <a:off x="10488488" y="6165304"/>
            <a:ext cx="1537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Asif Hamidullah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GCF IoT Lead</a:t>
            </a:r>
          </a:p>
        </p:txBody>
      </p:sp>
    </p:spTree>
    <p:extLst>
      <p:ext uri="{BB962C8B-B14F-4D97-AF65-F5344CB8AC3E}">
        <p14:creationId xmlns:p14="http://schemas.microsoft.com/office/powerpoint/2010/main" val="238386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Shape 555"/>
          <p:cNvSpPr txBox="1">
            <a:spLocks noGrp="1"/>
          </p:cNvSpPr>
          <p:nvPr>
            <p:ph type="title" idx="4294967295"/>
          </p:nvPr>
        </p:nvSpPr>
        <p:spPr>
          <a:xfrm>
            <a:off x="407368" y="476672"/>
            <a:ext cx="10008221" cy="561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6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oneM2M </a:t>
            </a:r>
            <a:r>
              <a:rPr lang="en-IE" sz="3600" dirty="0"/>
              <a:t>A</a:t>
            </a:r>
            <a:r>
              <a:rPr lang="en-IE" sz="36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pplication Layer Certification</a:t>
            </a:r>
            <a:endParaRPr dirty="0"/>
          </a:p>
        </p:txBody>
      </p:sp>
      <p:sp>
        <p:nvSpPr>
          <p:cNvPr id="556" name="Shape 556"/>
          <p:cNvSpPr txBox="1">
            <a:spLocks noGrp="1"/>
          </p:cNvSpPr>
          <p:nvPr>
            <p:ph type="body" idx="4294967295"/>
          </p:nvPr>
        </p:nvSpPr>
        <p:spPr>
          <a:xfrm>
            <a:off x="191343" y="1196752"/>
            <a:ext cx="5767365" cy="5688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400"/>
              <a:buFont typeface="Verdana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rgbClr val="007994"/>
              </a:buClr>
              <a:buSzPts val="2400"/>
              <a:buFont typeface="Calibri"/>
              <a:buChar char="•"/>
            </a:pPr>
            <a:r>
              <a:rPr lang="en-IE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GCF is currently engaged in establishing a oneM2M 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en-IE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ertification 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IE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rogram</a:t>
            </a:r>
            <a:endParaRPr dirty="0"/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7994"/>
              </a:buClr>
              <a:buSzPts val="2000"/>
              <a:buFont typeface="Arial"/>
              <a:buChar char="–"/>
            </a:pPr>
            <a:r>
              <a:rPr lang="en-IE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Planned start is </a:t>
            </a:r>
            <a:r>
              <a:rPr lang="en-IE" sz="20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Jan of 2019</a:t>
            </a:r>
            <a:endParaRPr b="1" dirty="0"/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rgbClr val="007994"/>
              </a:buClr>
              <a:buSzPts val="2400"/>
              <a:buFont typeface="Calibri"/>
              <a:buChar char="•"/>
            </a:pPr>
            <a:r>
              <a:rPr lang="en-IE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Focus will be certifying the 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-IE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pplication and 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IE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ervice 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lang="en-IE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ayer functionality of oneM2M</a:t>
            </a:r>
            <a:endParaRPr dirty="0"/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rgbClr val="007994"/>
              </a:buClr>
              <a:buSzPts val="2400"/>
              <a:buFont typeface="Calibri"/>
              <a:buChar char="•"/>
            </a:pPr>
            <a:r>
              <a:rPr lang="en-IE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Target devices include:</a:t>
            </a:r>
            <a:endParaRPr dirty="0"/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7994"/>
              </a:buClr>
              <a:buSzPts val="2000"/>
              <a:buFont typeface="Arial"/>
              <a:buChar char="–"/>
            </a:pPr>
            <a:r>
              <a:rPr lang="en-IE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Application </a:t>
            </a:r>
            <a:r>
              <a:rPr lang="en-IE" sz="2000" dirty="0"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n-IE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ntities (AE)</a:t>
            </a:r>
            <a:endParaRPr dirty="0"/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7994"/>
              </a:buClr>
              <a:buSzPts val="2000"/>
              <a:buFont typeface="Arial"/>
              <a:buChar char="–"/>
            </a:pPr>
            <a:r>
              <a:rPr lang="en-IE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Common </a:t>
            </a:r>
            <a:r>
              <a:rPr lang="en-IE" sz="2000" dirty="0"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IE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ervice </a:t>
            </a:r>
            <a:r>
              <a:rPr lang="en-IE" sz="2000" dirty="0"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n-IE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ntities (CSE)</a:t>
            </a:r>
            <a:endParaRPr dirty="0"/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rgbClr val="007994"/>
              </a:buClr>
              <a:buSzPts val="2400"/>
              <a:buFont typeface="Calibri"/>
              <a:buChar char="•"/>
            </a:pPr>
            <a:r>
              <a:rPr lang="en-IE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Products cover both application nodes, middle nodes, and infrastructure nodes covering both HW and SW components</a:t>
            </a:r>
            <a:endParaRPr dirty="0"/>
          </a:p>
          <a:p>
            <a: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rgbClr val="007994"/>
              </a:buClr>
              <a:buSzPts val="2400"/>
              <a:buFont typeface="Verdana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rgbClr val="007994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15900" algn="l" rtl="0">
              <a:spcBef>
                <a:spcPts val="400"/>
              </a:spcBef>
              <a:spcAft>
                <a:spcPts val="0"/>
              </a:spcAft>
              <a:buClr>
                <a:srgbClr val="007994"/>
              </a:buClr>
              <a:buSzPts val="2000"/>
              <a:buFont typeface="Verdana"/>
              <a:buNone/>
            </a:pP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7" name="Shape 557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10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10</a:t>
            </a:fld>
            <a:endParaRPr sz="1000" b="1" dirty="0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58" name="Shape 558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3824" y="1038662"/>
            <a:ext cx="5767366" cy="5187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01E1B8-9A8A-4B6A-8106-937161BD0B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4425" y="277754"/>
            <a:ext cx="1658461" cy="89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208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Shape 563"/>
          <p:cNvSpPr txBox="1">
            <a:spLocks noGrp="1"/>
          </p:cNvSpPr>
          <p:nvPr>
            <p:ph type="title"/>
          </p:nvPr>
        </p:nvSpPr>
        <p:spPr>
          <a:xfrm>
            <a:off x="695400" y="153204"/>
            <a:ext cx="9880376" cy="994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Status of Automotive Work Items</a:t>
            </a:r>
            <a:endParaRPr dirty="0"/>
          </a:p>
        </p:txBody>
      </p:sp>
      <p:sp>
        <p:nvSpPr>
          <p:cNvPr id="565" name="Shape 565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9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11</a:t>
            </a:fld>
            <a:endParaRPr sz="900" b="1" dirty="0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" name="Shape 446">
            <a:extLst>
              <a:ext uri="{FF2B5EF4-FFF2-40B4-BE49-F238E27FC236}">
                <a16:creationId xmlns:a16="http://schemas.microsoft.com/office/drawing/2014/main" id="{C9988A22-6857-482F-9D99-DFAE6D45F6C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95399" y="1268760"/>
            <a:ext cx="10801201" cy="47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800"/>
              <a:buFont typeface="Calibri"/>
              <a:buChar char="•"/>
            </a:pPr>
            <a:r>
              <a:rPr lang="en-CA" sz="2800" dirty="0">
                <a:latin typeface="Calibri"/>
                <a:ea typeface="Calibri"/>
                <a:cs typeface="Calibri"/>
                <a:sym typeface="Calibri"/>
              </a:rPr>
              <a:t>2 Work Items on V2X are currently underway: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800"/>
              <a:buFont typeface="Calibri"/>
              <a:buChar char="•"/>
            </a:pPr>
            <a:endParaRPr lang="en-CA" sz="2800" dirty="0"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800"/>
              <a:buFont typeface="Calibri"/>
              <a:buChar char="•"/>
            </a:pPr>
            <a:endParaRPr lang="en-CA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800"/>
              <a:buFont typeface="Calibri"/>
              <a:buChar char="•"/>
            </a:pPr>
            <a:endParaRPr lang="en-CA" sz="2800" dirty="0"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800"/>
              <a:buFont typeface="Calibri"/>
              <a:buChar char="•"/>
            </a:pPr>
            <a:endParaRPr lang="en-CA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800"/>
              <a:buFont typeface="Calibri"/>
              <a:buChar char="•"/>
            </a:pPr>
            <a:endParaRPr lang="en-CA" sz="2800" dirty="0"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800"/>
              <a:buFont typeface="Calibri"/>
              <a:buChar char="•"/>
            </a:pPr>
            <a:endParaRPr lang="en-CA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800"/>
              <a:buFont typeface="Calibri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Work </a:t>
            </a:r>
            <a:r>
              <a:rPr lang="en-CA" sz="2800" dirty="0">
                <a:latin typeface="Calibri"/>
                <a:ea typeface="Calibri"/>
                <a:cs typeface="Calibri"/>
                <a:sym typeface="Calibri"/>
              </a:rPr>
              <a:t>Items on eCall are active and/or underway:</a:t>
            </a: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200"/>
              <a:buFont typeface="Verdana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CAF433D-CC4B-4812-9E4E-D6798ED09E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277235"/>
              </p:ext>
            </p:extLst>
          </p:nvPr>
        </p:nvGraphicFramePr>
        <p:xfrm>
          <a:off x="623392" y="1988840"/>
          <a:ext cx="10323966" cy="2199640"/>
        </p:xfrm>
        <a:graphic>
          <a:graphicData uri="http://schemas.openxmlformats.org/drawingml/2006/table">
            <a:tbl>
              <a:tblPr firstRow="1" bandRow="1"/>
              <a:tblGrid>
                <a:gridCol w="2175477">
                  <a:extLst>
                    <a:ext uri="{9D8B030D-6E8A-4147-A177-3AD203B41FA5}">
                      <a16:colId xmlns:a16="http://schemas.microsoft.com/office/drawing/2014/main" val="3884575236"/>
                    </a:ext>
                  </a:extLst>
                </a:gridCol>
                <a:gridCol w="4707167">
                  <a:extLst>
                    <a:ext uri="{9D8B030D-6E8A-4147-A177-3AD203B41FA5}">
                      <a16:colId xmlns:a16="http://schemas.microsoft.com/office/drawing/2014/main" val="2293956114"/>
                    </a:ext>
                  </a:extLst>
                </a:gridCol>
                <a:gridCol w="3441322">
                  <a:extLst>
                    <a:ext uri="{9D8B030D-6E8A-4147-A177-3AD203B41FA5}">
                      <a16:colId xmlns:a16="http://schemas.microsoft.com/office/drawing/2014/main" val="28641246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b="1" dirty="0">
                          <a:solidFill>
                            <a:schemeClr val="tx1"/>
                          </a:solidFill>
                        </a:rPr>
                        <a:t>WI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1" dirty="0">
                          <a:solidFill>
                            <a:schemeClr val="tx1"/>
                          </a:solidFill>
                        </a:rPr>
                        <a:t>WI-Name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1" dirty="0">
                          <a:solidFill>
                            <a:schemeClr val="tx1"/>
                          </a:solidFill>
                        </a:rPr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887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WI-281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Verdana"/>
                          <a:ea typeface="Verdana"/>
                          <a:cs typeface="Verdana"/>
                          <a:sym typeface="Arial"/>
                        </a:rPr>
                        <a:t>LTE Vehicle to Vehicle (V2V) for EUTRA Rel 14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Completed. Test Equipment Validation underway. Target Q4/18 Activation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862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WI-282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Verdana"/>
                          <a:ea typeface="Verdana"/>
                          <a:cs typeface="Verdana"/>
                          <a:sym typeface="Arial"/>
                        </a:rPr>
                        <a:t>LTE Vehicle to Everything (V2X) for EUTRA Rel 14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Completed. Test Equipment Validation underway. Target Q4/18 Activation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682285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143F88D-9933-4D6C-9961-EEA121F7E0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841153"/>
              </p:ext>
            </p:extLst>
          </p:nvPr>
        </p:nvGraphicFramePr>
        <p:xfrm>
          <a:off x="623392" y="4927560"/>
          <a:ext cx="10323966" cy="1381760"/>
        </p:xfrm>
        <a:graphic>
          <a:graphicData uri="http://schemas.openxmlformats.org/drawingml/2006/table">
            <a:tbl>
              <a:tblPr firstRow="1" bandRow="1"/>
              <a:tblGrid>
                <a:gridCol w="2175477">
                  <a:extLst>
                    <a:ext uri="{9D8B030D-6E8A-4147-A177-3AD203B41FA5}">
                      <a16:colId xmlns:a16="http://schemas.microsoft.com/office/drawing/2014/main" val="3884575236"/>
                    </a:ext>
                  </a:extLst>
                </a:gridCol>
                <a:gridCol w="4707167">
                  <a:extLst>
                    <a:ext uri="{9D8B030D-6E8A-4147-A177-3AD203B41FA5}">
                      <a16:colId xmlns:a16="http://schemas.microsoft.com/office/drawing/2014/main" val="2293956114"/>
                    </a:ext>
                  </a:extLst>
                </a:gridCol>
                <a:gridCol w="3441322">
                  <a:extLst>
                    <a:ext uri="{9D8B030D-6E8A-4147-A177-3AD203B41FA5}">
                      <a16:colId xmlns:a16="http://schemas.microsoft.com/office/drawing/2014/main" val="28641246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b="1" dirty="0">
                          <a:solidFill>
                            <a:schemeClr val="tx1"/>
                          </a:solidFill>
                        </a:rPr>
                        <a:t>WI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1" dirty="0">
                          <a:solidFill>
                            <a:schemeClr val="tx1"/>
                          </a:solidFill>
                        </a:rPr>
                        <a:t>WI-Name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1" dirty="0">
                          <a:solidFill>
                            <a:schemeClr val="tx1"/>
                          </a:solidFill>
                        </a:rPr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887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WI-147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Verdana"/>
                          <a:ea typeface="Verdana"/>
                          <a:cs typeface="Verdana"/>
                          <a:sym typeface="Arial"/>
                        </a:rPr>
                        <a:t>Release 8 Non-modem procedures of eCall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Active in Certification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862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WI-298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Verdana"/>
                          <a:ea typeface="Verdana"/>
                          <a:cs typeface="Verdana"/>
                          <a:sym typeface="Arial"/>
                        </a:rPr>
                        <a:t>EIEI (eCall with IMS) Rel 14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Ongoing. Target Q1/19 Activation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6822859"/>
                  </a:ext>
                </a:extLst>
              </a:tr>
            </a:tbl>
          </a:graphicData>
        </a:graphic>
      </p:graphicFrame>
      <p:grpSp>
        <p:nvGrpSpPr>
          <p:cNvPr id="12" name="Group 11">
            <a:extLst>
              <a:ext uri="{FF2B5EF4-FFF2-40B4-BE49-F238E27FC236}">
                <a16:creationId xmlns:a16="http://schemas.microsoft.com/office/drawing/2014/main" id="{CBB8313F-C243-4379-B1DC-FE353ECC4B87}"/>
              </a:ext>
            </a:extLst>
          </p:cNvPr>
          <p:cNvGrpSpPr/>
          <p:nvPr/>
        </p:nvGrpSpPr>
        <p:grpSpPr>
          <a:xfrm>
            <a:off x="8040216" y="153204"/>
            <a:ext cx="2000850" cy="1488725"/>
            <a:chOff x="998806" y="2790151"/>
            <a:chExt cx="3713870" cy="2991670"/>
          </a:xfrm>
        </p:grpSpPr>
        <p:pic>
          <p:nvPicPr>
            <p:cNvPr id="13" name="Shape 502">
              <a:extLst>
                <a:ext uri="{FF2B5EF4-FFF2-40B4-BE49-F238E27FC236}">
                  <a16:creationId xmlns:a16="http://schemas.microsoft.com/office/drawing/2014/main" id="{A9B6A575-1682-4C6D-B98F-4ADA0D0CD87B}"/>
                </a:ext>
              </a:extLst>
            </p:cNvPr>
            <p:cNvPicPr preferRelativeResize="0"/>
            <p:nvPr/>
          </p:nvPicPr>
          <p:blipFill rotWithShape="1">
            <a:blip r:embed="rId3" cstate="email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20529" y="2790151"/>
              <a:ext cx="3592147" cy="29916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F499A40-E210-473A-8AF0-33A7D1FF68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98806" y="3429000"/>
              <a:ext cx="1223889" cy="1028215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82F4198-24B3-449F-AD06-86CDDE1417FF}"/>
              </a:ext>
            </a:extLst>
          </p:cNvPr>
          <p:cNvGrpSpPr/>
          <p:nvPr/>
        </p:nvGrpSpPr>
        <p:grpSpPr>
          <a:xfrm>
            <a:off x="10041066" y="548680"/>
            <a:ext cx="1935272" cy="1052059"/>
            <a:chOff x="6096000" y="3074870"/>
            <a:chExt cx="4840347" cy="255220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D78C754-FCFB-4BD1-9CB3-87FF2285A40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6899" y="3287353"/>
              <a:ext cx="4679448" cy="2339724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9DAEC75-AB79-475C-8DE5-83132A14C4A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3074870"/>
              <a:ext cx="1466422" cy="6457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949185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" name="Shape 403"/>
          <p:cNvPicPr preferRelativeResize="0"/>
          <p:nvPr/>
        </p:nvPicPr>
        <p:blipFill rotWithShape="1">
          <a:blip r:embed="rId3">
            <a:alphaModFix/>
          </a:blip>
          <a:srcRect t="24582" b="15469"/>
          <a:stretch/>
        </p:blipFill>
        <p:spPr>
          <a:xfrm>
            <a:off x="4365" y="4149080"/>
            <a:ext cx="8185354" cy="2592289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Shape 404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9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12</a:t>
            </a:fld>
            <a:endParaRPr sz="900" b="1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E3FBBD-D374-44CD-B673-D3C960B8C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Concluding Remarks</a:t>
            </a:r>
          </a:p>
        </p:txBody>
      </p:sp>
      <p:sp>
        <p:nvSpPr>
          <p:cNvPr id="7" name="Shape 556">
            <a:extLst>
              <a:ext uri="{FF2B5EF4-FFF2-40B4-BE49-F238E27FC236}">
                <a16:creationId xmlns:a16="http://schemas.microsoft.com/office/drawing/2014/main" id="{FEEDFD16-A9E8-45C5-AEAE-9F6F5AD48F81}"/>
              </a:ext>
            </a:extLst>
          </p:cNvPr>
          <p:cNvSpPr txBox="1">
            <a:spLocks/>
          </p:cNvSpPr>
          <p:nvPr/>
        </p:nvSpPr>
        <p:spPr bwMode="auto">
          <a:xfrm>
            <a:off x="191343" y="1052736"/>
            <a:ext cx="11809313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vert="horz" wrap="square" lIns="91425" tIns="45700" rIns="91425" bIns="4570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994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994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994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994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994"/>
              </a:buClr>
              <a:buChar char="»"/>
              <a:defRPr sz="16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994"/>
              </a:buClr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994"/>
              </a:buClr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994"/>
              </a:buClr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994"/>
              </a:buClr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indent="-190500">
              <a:spcBef>
                <a:spcPts val="0"/>
              </a:spcBef>
              <a:spcAft>
                <a:spcPts val="0"/>
              </a:spcAft>
              <a:buSzPts val="2400"/>
              <a:buFont typeface="Verdana"/>
              <a:buNone/>
            </a:pPr>
            <a:endParaRPr lang="en-CA" sz="2400" kern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SzPts val="2400"/>
              <a:buFont typeface="Calibri"/>
              <a:buChar char="•"/>
            </a:pPr>
            <a:r>
              <a:rPr lang="en-CA" sz="2800" kern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Massive IoT is a phenomenon that is already underway</a:t>
            </a:r>
          </a:p>
          <a:p>
            <a:pPr>
              <a:spcBef>
                <a:spcPts val="480"/>
              </a:spcBef>
              <a:spcAft>
                <a:spcPts val="1200"/>
              </a:spcAft>
              <a:buSzPts val="2400"/>
              <a:buFont typeface="Calibri"/>
              <a:buChar char="•"/>
            </a:pPr>
            <a:r>
              <a:rPr lang="en-CA" sz="2800" kern="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GCF is fully prepared to handle the certification of these unique device types in a cost effective manner</a:t>
            </a:r>
          </a:p>
          <a:p>
            <a:pPr>
              <a:spcBef>
                <a:spcPts val="480"/>
              </a:spcBef>
              <a:spcAft>
                <a:spcPts val="1200"/>
              </a:spcAft>
              <a:buSzPts val="2400"/>
              <a:buFont typeface="Calibri"/>
              <a:buChar char="•"/>
            </a:pPr>
            <a:r>
              <a:rPr lang="en-CA" sz="2800" kern="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Participation from Industry and the GCF Membership will be key in identifying and prioritizing IoT Verticals that will require certification</a:t>
            </a:r>
            <a:endParaRPr lang="en-CA" sz="2800" kern="0" dirty="0"/>
          </a:p>
          <a:p>
            <a:pPr indent="-190500">
              <a:spcBef>
                <a:spcPts val="480"/>
              </a:spcBef>
              <a:spcAft>
                <a:spcPts val="0"/>
              </a:spcAft>
              <a:buSzPts val="2400"/>
              <a:buFont typeface="Verdana"/>
              <a:buNone/>
            </a:pPr>
            <a:endParaRPr lang="en-CA" sz="2400" kern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1" indent="-158750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</a:pPr>
            <a:endParaRPr lang="en-CA" sz="2000" kern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15900">
              <a:spcBef>
                <a:spcPts val="400"/>
              </a:spcBef>
              <a:spcAft>
                <a:spcPts val="0"/>
              </a:spcAft>
              <a:buSzPts val="2000"/>
              <a:buFont typeface="Verdana"/>
              <a:buNone/>
            </a:pPr>
            <a:endParaRPr lang="en-CA" sz="2000" kern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17A81C-645D-A34B-AED2-C57A69282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find us…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CD1479-1254-AA4A-BC78-A06B5E15F0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0071B9-EB30-0E42-A748-057BD797222B}"/>
              </a:ext>
            </a:extLst>
          </p:cNvPr>
          <p:cNvSpPr txBox="1"/>
          <p:nvPr/>
        </p:nvSpPr>
        <p:spPr>
          <a:xfrm>
            <a:off x="1376467" y="4118302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hlinkClick r:id="rId2"/>
              </a:rPr>
              <a:t>https://www.linkedin.com/company/global-certification-forum-gcf-ltd/</a:t>
            </a:r>
            <a:r>
              <a:rPr lang="en-US" sz="2000" dirty="0"/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FB6983-A7B3-6A41-82DD-82736D0E5C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72" y="4083407"/>
            <a:ext cx="546100" cy="4699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FA0EF08-806B-F742-ABDE-4A255FF9A555}"/>
              </a:ext>
            </a:extLst>
          </p:cNvPr>
          <p:cNvSpPr txBox="1"/>
          <p:nvPr/>
        </p:nvSpPr>
        <p:spPr>
          <a:xfrm>
            <a:off x="1376467" y="342900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hlinkClick r:id="rId4"/>
              </a:rPr>
              <a:t>www.globalcertificationforum.org</a:t>
            </a:r>
            <a:r>
              <a:rPr lang="en-US" sz="2000" b="1" dirty="0"/>
              <a:t>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9CB8BE1-4E6B-8349-94C8-6666A50DF4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81" y="4653136"/>
            <a:ext cx="797882" cy="79788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74CC450-E604-5A4D-A618-DF2940BE62E7}"/>
              </a:ext>
            </a:extLst>
          </p:cNvPr>
          <p:cNvSpPr txBox="1"/>
          <p:nvPr/>
        </p:nvSpPr>
        <p:spPr>
          <a:xfrm>
            <a:off x="1469363" y="4852022"/>
            <a:ext cx="7506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hlinkClick r:id="rId6"/>
              </a:rPr>
              <a:t>@</a:t>
            </a:r>
            <a:r>
              <a:rPr lang="en-US" sz="2000" dirty="0" err="1">
                <a:hlinkClick r:id="rId6"/>
              </a:rPr>
              <a:t>GCF_Certified</a:t>
            </a:r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30C377-1EEE-40B1-B6FB-9FA89C9929E7}"/>
              </a:ext>
            </a:extLst>
          </p:cNvPr>
          <p:cNvSpPr txBox="1"/>
          <p:nvPr/>
        </p:nvSpPr>
        <p:spPr>
          <a:xfrm>
            <a:off x="1343472" y="266203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hlinkClick r:id="rId7"/>
              </a:rPr>
              <a:t>gcf@globalcertificationforum.org</a:t>
            </a:r>
            <a:r>
              <a:rPr lang="en-US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24672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 txBox="1">
            <a:spLocks noGrp="1"/>
          </p:cNvSpPr>
          <p:nvPr>
            <p:ph type="title"/>
          </p:nvPr>
        </p:nvSpPr>
        <p:spPr>
          <a:xfrm>
            <a:off x="144016" y="274638"/>
            <a:ext cx="12000657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Mobile </a:t>
            </a:r>
            <a:r>
              <a:rPr lang="en-IE" dirty="0"/>
              <a:t>d</a:t>
            </a: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evice </a:t>
            </a:r>
            <a:r>
              <a:rPr lang="en-IE" dirty="0"/>
              <a:t>i</a:t>
            </a: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nteraction </a:t>
            </a:r>
            <a:r>
              <a:rPr lang="en-IE" dirty="0"/>
              <a:t>&amp;</a:t>
            </a: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IE" dirty="0"/>
              <a:t>d</a:t>
            </a: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ependencies are evolving…</a:t>
            </a:r>
            <a:endParaRPr dirty="0"/>
          </a:p>
        </p:txBody>
      </p:sp>
      <p:sp>
        <p:nvSpPr>
          <p:cNvPr id="410" name="Shape 410"/>
          <p:cNvSpPr/>
          <p:nvPr/>
        </p:nvSpPr>
        <p:spPr>
          <a:xfrm>
            <a:off x="1991544" y="6237312"/>
            <a:ext cx="2304256" cy="62068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Shape 411"/>
          <p:cNvSpPr/>
          <p:nvPr/>
        </p:nvSpPr>
        <p:spPr>
          <a:xfrm>
            <a:off x="8760296" y="5570707"/>
            <a:ext cx="1728192" cy="10801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Shape 412"/>
          <p:cNvSpPr/>
          <p:nvPr/>
        </p:nvSpPr>
        <p:spPr>
          <a:xfrm>
            <a:off x="10272464" y="5561529"/>
            <a:ext cx="1728192" cy="10801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3" name="Shape 413" descr="http://i.dailymail.co.uk/i/pix/2014/01/06/article-2534751-1BA033F4000005DC-37_634x408.jpg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3352" y="1700808"/>
            <a:ext cx="3384377" cy="22037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4" name="Shape 414" descr="http://realtybiznews.com/wp-content/uploads/2015/11/Screen-Shot-2014-04-10-at-4.02.13-PM.png"/>
          <p:cNvPicPr preferRelativeResize="0"/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95799" y="1700808"/>
            <a:ext cx="3456385" cy="22037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" name="Shape 415" descr="http://cdn.pymnts.com/wp-content/uploads/2016/02/smart-cities-innovation.jpg"/>
          <p:cNvPicPr preferRelativeResize="0"/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44272" y="1700808"/>
            <a:ext cx="3384376" cy="2214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6" name="Shape 416"/>
          <p:cNvCxnSpPr/>
          <p:nvPr/>
        </p:nvCxnSpPr>
        <p:spPr>
          <a:xfrm>
            <a:off x="3935760" y="1873292"/>
            <a:ext cx="0" cy="4984708"/>
          </a:xfrm>
          <a:prstGeom prst="straightConnector1">
            <a:avLst/>
          </a:prstGeom>
          <a:noFill/>
          <a:ln w="9525" cap="flat" cmpd="sng">
            <a:solidFill>
              <a:srgbClr val="B5DADD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417" name="Shape 417"/>
          <p:cNvCxnSpPr/>
          <p:nvPr/>
        </p:nvCxnSpPr>
        <p:spPr>
          <a:xfrm>
            <a:off x="8112224" y="1873292"/>
            <a:ext cx="0" cy="4984708"/>
          </a:xfrm>
          <a:prstGeom prst="straightConnector1">
            <a:avLst/>
          </a:prstGeom>
          <a:noFill/>
          <a:ln w="9525" cap="flat" cmpd="sng">
            <a:solidFill>
              <a:srgbClr val="B5DADD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418" name="Shape 418"/>
          <p:cNvSpPr/>
          <p:nvPr/>
        </p:nvSpPr>
        <p:spPr>
          <a:xfrm>
            <a:off x="263352" y="4187758"/>
            <a:ext cx="3384377" cy="2535906"/>
          </a:xfrm>
          <a:prstGeom prst="roundRect">
            <a:avLst>
              <a:gd name="adj" fmla="val 16667"/>
            </a:avLst>
          </a:prstGeom>
          <a:solidFill>
            <a:srgbClr val="44969F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Smartphones are evolving in their use to cater more and more to services touching users connected and digital lives.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Wearables are becoming increasingly the next frontier for personal wireless connectivity.  </a:t>
            </a:r>
            <a:endParaRPr sz="28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Shape 419"/>
          <p:cNvSpPr/>
          <p:nvPr/>
        </p:nvSpPr>
        <p:spPr>
          <a:xfrm>
            <a:off x="4295800" y="4187758"/>
            <a:ext cx="3384377" cy="2535906"/>
          </a:xfrm>
          <a:prstGeom prst="roundRect">
            <a:avLst>
              <a:gd name="adj" fmla="val 16667"/>
            </a:avLst>
          </a:prstGeom>
          <a:solidFill>
            <a:srgbClr val="44969F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Internet of Things is extending beyond a consumer’s immediate personal space, to encapsulate their home and places of work.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Both cloud and localised peer to peer services are becoming the norm in connected living.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Shape 420"/>
          <p:cNvSpPr/>
          <p:nvPr/>
        </p:nvSpPr>
        <p:spPr>
          <a:xfrm>
            <a:off x="8472264" y="4149080"/>
            <a:ext cx="3456386" cy="2574584"/>
          </a:xfrm>
          <a:prstGeom prst="roundRect">
            <a:avLst>
              <a:gd name="adj" fmla="val 16667"/>
            </a:avLst>
          </a:prstGeom>
          <a:solidFill>
            <a:srgbClr val="44969F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Supporting this vast array of interconnected devices and services requires seamless interoperability of the underlying technologies that are enabling this digital revolution.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Plans to support these technologies, and develop innovative ways of certification are underway at GCF </a:t>
            </a:r>
            <a:endParaRPr dirty="0"/>
          </a:p>
        </p:txBody>
      </p:sp>
      <p:sp>
        <p:nvSpPr>
          <p:cNvPr id="421" name="Shape 421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9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2</a:t>
            </a:fld>
            <a:endParaRPr sz="900" b="1" dirty="0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35251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hape 426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Expanding beyond the </a:t>
            </a:r>
            <a:r>
              <a:rPr lang="en-IE" dirty="0"/>
              <a:t>c</a:t>
            </a: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onsumer </a:t>
            </a:r>
            <a:r>
              <a:rPr lang="en-IE" dirty="0"/>
              <a:t>s</a:t>
            </a: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pace</a:t>
            </a:r>
            <a:endParaRPr dirty="0"/>
          </a:p>
        </p:txBody>
      </p:sp>
      <p:sp>
        <p:nvSpPr>
          <p:cNvPr id="427" name="Shape 427"/>
          <p:cNvSpPr/>
          <p:nvPr/>
        </p:nvSpPr>
        <p:spPr>
          <a:xfrm>
            <a:off x="407368" y="2019612"/>
            <a:ext cx="4896152" cy="3846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IE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GCF is focussed on addressing the entire wireless market both in the consumer, enterprise, and IoT space</a:t>
            </a:r>
            <a:endParaRPr dirty="0"/>
          </a:p>
          <a:p>
            <a:pPr marL="285750" marR="0" lvl="0" indent="-28575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IE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Focus is being put on 5G and IoT to address growing market of connected devices</a:t>
            </a:r>
            <a:endParaRPr dirty="0"/>
          </a:p>
          <a:p>
            <a:pPr marL="285750" marR="0" lvl="0" indent="-28575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IE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Flexible certification practices are being put into place that will allow for a cost-effective solution for various IoT verticals</a:t>
            </a:r>
            <a:endParaRPr dirty="0"/>
          </a:p>
        </p:txBody>
      </p:sp>
      <p:sp>
        <p:nvSpPr>
          <p:cNvPr id="428" name="Shape 428"/>
          <p:cNvSpPr/>
          <p:nvPr/>
        </p:nvSpPr>
        <p:spPr>
          <a:xfrm>
            <a:off x="9264352" y="5589240"/>
            <a:ext cx="2736304" cy="108012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Shape 429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9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3</a:t>
            </a:fld>
            <a:endParaRPr sz="900" b="1" dirty="0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30" name="Shape 430" descr="A picture containing vector graphics  Description generated with high confidence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13010" y="1266092"/>
            <a:ext cx="5983734" cy="50514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7457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Shape 471"/>
          <p:cNvSpPr txBox="1">
            <a:spLocks noGrp="1"/>
          </p:cNvSpPr>
          <p:nvPr>
            <p:ph type="title"/>
          </p:nvPr>
        </p:nvSpPr>
        <p:spPr>
          <a:xfrm>
            <a:off x="695400" y="153204"/>
            <a:ext cx="9880376" cy="994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Enabling </a:t>
            </a:r>
            <a:r>
              <a:rPr lang="en-IE" dirty="0"/>
              <a:t>c</a:t>
            </a: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ertification for IoT </a:t>
            </a:r>
            <a:r>
              <a:rPr lang="en-IE" dirty="0"/>
              <a:t>v</a:t>
            </a: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erticals</a:t>
            </a:r>
            <a:endParaRPr dirty="0"/>
          </a:p>
        </p:txBody>
      </p:sp>
      <p:sp>
        <p:nvSpPr>
          <p:cNvPr id="472" name="Shape 472"/>
          <p:cNvSpPr/>
          <p:nvPr/>
        </p:nvSpPr>
        <p:spPr>
          <a:xfrm>
            <a:off x="479376" y="4581128"/>
            <a:ext cx="10096400" cy="1224136"/>
          </a:xfrm>
          <a:prstGeom prst="roundRect">
            <a:avLst>
              <a:gd name="adj" fmla="val 16667"/>
            </a:avLst>
          </a:prstGeom>
          <a:solidFill>
            <a:srgbClr val="007E92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GCF </a:t>
            </a:r>
            <a:r>
              <a:rPr lang="en-IE" sz="2400" dirty="0">
                <a:solidFill>
                  <a:schemeClr val="lt1"/>
                </a:solidFill>
              </a:rPr>
              <a:t>c</a:t>
            </a:r>
            <a:r>
              <a:rPr lang="en-IE"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ertification </a:t>
            </a:r>
            <a:r>
              <a:rPr lang="en-IE" sz="2400" dirty="0">
                <a:solidFill>
                  <a:schemeClr val="lt1"/>
                </a:solidFill>
              </a:rPr>
              <a:t>e</a:t>
            </a:r>
            <a:r>
              <a:rPr lang="en-IE"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ngine</a:t>
            </a:r>
            <a:endParaRPr dirty="0"/>
          </a:p>
        </p:txBody>
      </p:sp>
      <p:cxnSp>
        <p:nvCxnSpPr>
          <p:cNvPr id="473" name="Shape 473"/>
          <p:cNvCxnSpPr/>
          <p:nvPr/>
        </p:nvCxnSpPr>
        <p:spPr>
          <a:xfrm rot="10800000">
            <a:off x="2855640" y="1628800"/>
            <a:ext cx="0" cy="2160240"/>
          </a:xfrm>
          <a:prstGeom prst="straightConnector1">
            <a:avLst/>
          </a:prstGeom>
          <a:noFill/>
          <a:ln w="31750" cap="flat" cmpd="sng">
            <a:solidFill>
              <a:srgbClr val="3C8C92"/>
            </a:solidFill>
            <a:prstDash val="lgDash"/>
            <a:round/>
            <a:headEnd type="none" w="sm" len="sm"/>
            <a:tailEnd type="none" w="sm" len="sm"/>
          </a:ln>
        </p:spPr>
      </p:cxnSp>
      <p:cxnSp>
        <p:nvCxnSpPr>
          <p:cNvPr id="474" name="Shape 474"/>
          <p:cNvCxnSpPr/>
          <p:nvPr/>
        </p:nvCxnSpPr>
        <p:spPr>
          <a:xfrm rot="10800000">
            <a:off x="5303912" y="1628800"/>
            <a:ext cx="0" cy="2160240"/>
          </a:xfrm>
          <a:prstGeom prst="straightConnector1">
            <a:avLst/>
          </a:prstGeom>
          <a:noFill/>
          <a:ln w="31750" cap="flat" cmpd="sng">
            <a:solidFill>
              <a:srgbClr val="3C8C92"/>
            </a:solidFill>
            <a:prstDash val="lgDash"/>
            <a:round/>
            <a:headEnd type="none" w="sm" len="sm"/>
            <a:tailEnd type="none" w="sm" len="sm"/>
          </a:ln>
        </p:spPr>
      </p:cxnSp>
      <p:cxnSp>
        <p:nvCxnSpPr>
          <p:cNvPr id="475" name="Shape 475"/>
          <p:cNvCxnSpPr/>
          <p:nvPr/>
        </p:nvCxnSpPr>
        <p:spPr>
          <a:xfrm rot="10800000">
            <a:off x="7968208" y="1628800"/>
            <a:ext cx="0" cy="2160240"/>
          </a:xfrm>
          <a:prstGeom prst="straightConnector1">
            <a:avLst/>
          </a:prstGeom>
          <a:noFill/>
          <a:ln w="31750" cap="flat" cmpd="sng">
            <a:solidFill>
              <a:srgbClr val="3C8C92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476" name="Shape 476"/>
          <p:cNvSpPr/>
          <p:nvPr/>
        </p:nvSpPr>
        <p:spPr>
          <a:xfrm>
            <a:off x="479376" y="3905250"/>
            <a:ext cx="10096387" cy="531862"/>
          </a:xfrm>
          <a:prstGeom prst="roundRect">
            <a:avLst>
              <a:gd name="adj" fmla="val 16667"/>
            </a:avLst>
          </a:prstGeom>
          <a:solidFill>
            <a:srgbClr val="71BEC4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GCF IT </a:t>
            </a:r>
            <a:r>
              <a:rPr lang="en-IE" sz="2400" dirty="0">
                <a:solidFill>
                  <a:schemeClr val="lt1"/>
                </a:solidFill>
              </a:rPr>
              <a:t>a</a:t>
            </a:r>
            <a:r>
              <a:rPr lang="en-IE"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bstraction </a:t>
            </a:r>
            <a:r>
              <a:rPr lang="en-IE" sz="2400" dirty="0">
                <a:solidFill>
                  <a:schemeClr val="lt1"/>
                </a:solidFill>
              </a:rPr>
              <a:t>l</a:t>
            </a:r>
            <a:r>
              <a:rPr lang="en-IE"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ayer</a:t>
            </a:r>
            <a:endParaRPr dirty="0"/>
          </a:p>
        </p:txBody>
      </p:sp>
      <p:sp>
        <p:nvSpPr>
          <p:cNvPr id="477" name="Shape 477"/>
          <p:cNvSpPr/>
          <p:nvPr/>
        </p:nvSpPr>
        <p:spPr>
          <a:xfrm>
            <a:off x="479376" y="5993482"/>
            <a:ext cx="1440160" cy="747886"/>
          </a:xfrm>
          <a:prstGeom prst="roundRect">
            <a:avLst>
              <a:gd name="adj" fmla="val 16667"/>
            </a:avLst>
          </a:prstGeom>
          <a:solidFill>
            <a:srgbClr val="3C8C92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DCC </a:t>
            </a:r>
            <a:r>
              <a:rPr lang="en-IE" sz="1600" dirty="0">
                <a:solidFill>
                  <a:schemeClr val="lt1"/>
                </a:solidFill>
              </a:rPr>
              <a:t>d</a:t>
            </a: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atabase</a:t>
            </a:r>
            <a:endParaRPr dirty="0"/>
          </a:p>
        </p:txBody>
      </p:sp>
      <p:sp>
        <p:nvSpPr>
          <p:cNvPr id="478" name="Shape 478"/>
          <p:cNvSpPr/>
          <p:nvPr/>
        </p:nvSpPr>
        <p:spPr>
          <a:xfrm>
            <a:off x="2207568" y="5993482"/>
            <a:ext cx="1440160" cy="747886"/>
          </a:xfrm>
          <a:prstGeom prst="roundRect">
            <a:avLst>
              <a:gd name="adj" fmla="val 16667"/>
            </a:avLst>
          </a:prstGeom>
          <a:solidFill>
            <a:srgbClr val="3C8C92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Member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600" dirty="0">
                <a:solidFill>
                  <a:schemeClr val="lt1"/>
                </a:solidFill>
              </a:rPr>
              <a:t>p</a:t>
            </a: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ortal</a:t>
            </a:r>
            <a:endParaRPr dirty="0"/>
          </a:p>
        </p:txBody>
      </p:sp>
      <p:sp>
        <p:nvSpPr>
          <p:cNvPr id="479" name="Shape 479"/>
          <p:cNvSpPr/>
          <p:nvPr/>
        </p:nvSpPr>
        <p:spPr>
          <a:xfrm>
            <a:off x="3863752" y="5993482"/>
            <a:ext cx="1440160" cy="747886"/>
          </a:xfrm>
          <a:prstGeom prst="roundRect">
            <a:avLst>
              <a:gd name="adj" fmla="val 16667"/>
            </a:avLst>
          </a:prstGeom>
          <a:solidFill>
            <a:srgbClr val="3C8C92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Public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600" dirty="0">
                <a:solidFill>
                  <a:schemeClr val="lt1"/>
                </a:solidFill>
              </a:rPr>
              <a:t>p</a:t>
            </a: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ortal</a:t>
            </a:r>
            <a:endParaRPr dirty="0"/>
          </a:p>
        </p:txBody>
      </p:sp>
      <p:sp>
        <p:nvSpPr>
          <p:cNvPr id="480" name="Shape 480"/>
          <p:cNvSpPr/>
          <p:nvPr/>
        </p:nvSpPr>
        <p:spPr>
          <a:xfrm>
            <a:off x="5519936" y="5993482"/>
            <a:ext cx="1584176" cy="747886"/>
          </a:xfrm>
          <a:prstGeom prst="roundRect">
            <a:avLst>
              <a:gd name="adj" fmla="val 16667"/>
            </a:avLst>
          </a:prstGeom>
          <a:solidFill>
            <a:srgbClr val="3C8C92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Certification </a:t>
            </a:r>
            <a:r>
              <a:rPr lang="en-IE" sz="1600" dirty="0">
                <a:solidFill>
                  <a:schemeClr val="lt1"/>
                </a:solidFill>
              </a:rPr>
              <a:t>c</a:t>
            </a: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riteria</a:t>
            </a:r>
            <a:endParaRPr dirty="0"/>
          </a:p>
        </p:txBody>
      </p:sp>
      <p:sp>
        <p:nvSpPr>
          <p:cNvPr id="481" name="Shape 481"/>
          <p:cNvSpPr/>
          <p:nvPr/>
        </p:nvSpPr>
        <p:spPr>
          <a:xfrm>
            <a:off x="479376" y="1628800"/>
            <a:ext cx="2088230" cy="288032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RSP Certification</a:t>
            </a:r>
            <a:endParaRPr dirty="0"/>
          </a:p>
        </p:txBody>
      </p:sp>
      <p:sp>
        <p:nvSpPr>
          <p:cNvPr id="482" name="Shape 482"/>
          <p:cNvSpPr/>
          <p:nvPr/>
        </p:nvSpPr>
        <p:spPr>
          <a:xfrm>
            <a:off x="2999656" y="1628800"/>
            <a:ext cx="2088230" cy="288032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oneM2M Certification</a:t>
            </a:r>
            <a:endParaRPr dirty="0"/>
          </a:p>
        </p:txBody>
      </p:sp>
      <p:sp>
        <p:nvSpPr>
          <p:cNvPr id="483" name="Shape 483"/>
          <p:cNvSpPr/>
          <p:nvPr/>
        </p:nvSpPr>
        <p:spPr>
          <a:xfrm>
            <a:off x="5591946" y="1628800"/>
            <a:ext cx="2088230" cy="288032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C-V2X Certification</a:t>
            </a:r>
            <a:endParaRPr dirty="0"/>
          </a:p>
        </p:txBody>
      </p:sp>
      <p:sp>
        <p:nvSpPr>
          <p:cNvPr id="484" name="Shape 484"/>
          <p:cNvSpPr/>
          <p:nvPr/>
        </p:nvSpPr>
        <p:spPr>
          <a:xfrm>
            <a:off x="7320136" y="5993482"/>
            <a:ext cx="1584176" cy="747886"/>
          </a:xfrm>
          <a:prstGeom prst="roundRect">
            <a:avLst>
              <a:gd name="adj" fmla="val 16667"/>
            </a:avLst>
          </a:prstGeom>
          <a:solidFill>
            <a:srgbClr val="3C8C92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Technology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600" dirty="0">
                <a:solidFill>
                  <a:schemeClr val="lt1"/>
                </a:solidFill>
              </a:rPr>
              <a:t>s</a:t>
            </a: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tandards</a:t>
            </a:r>
            <a:endParaRPr dirty="0"/>
          </a:p>
        </p:txBody>
      </p:sp>
      <p:sp>
        <p:nvSpPr>
          <p:cNvPr id="485" name="Shape 485"/>
          <p:cNvSpPr/>
          <p:nvPr/>
        </p:nvSpPr>
        <p:spPr>
          <a:xfrm>
            <a:off x="9048328" y="5993482"/>
            <a:ext cx="1584176" cy="747886"/>
          </a:xfrm>
          <a:prstGeom prst="roundRect">
            <a:avLst>
              <a:gd name="adj" fmla="val 16667"/>
            </a:avLst>
          </a:prstGeom>
          <a:solidFill>
            <a:srgbClr val="3C8C92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Agreement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600" dirty="0">
                <a:solidFill>
                  <a:schemeClr val="lt1"/>
                </a:solidFill>
              </a:rPr>
              <a:t>g</a:t>
            </a: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roups</a:t>
            </a:r>
            <a:endParaRPr dirty="0"/>
          </a:p>
        </p:txBody>
      </p:sp>
      <p:sp>
        <p:nvSpPr>
          <p:cNvPr id="486" name="Shape 486"/>
          <p:cNvSpPr/>
          <p:nvPr/>
        </p:nvSpPr>
        <p:spPr>
          <a:xfrm>
            <a:off x="8256242" y="1628800"/>
            <a:ext cx="2088230" cy="288032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x-IoT Certification</a:t>
            </a:r>
            <a:endParaRPr dirty="0"/>
          </a:p>
        </p:txBody>
      </p:sp>
      <p:sp>
        <p:nvSpPr>
          <p:cNvPr id="487" name="Shape 487"/>
          <p:cNvSpPr txBox="1"/>
          <p:nvPr/>
        </p:nvSpPr>
        <p:spPr>
          <a:xfrm>
            <a:off x="479376" y="2132856"/>
            <a:ext cx="2160237" cy="1600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Standalone </a:t>
            </a:r>
            <a:r>
              <a:rPr lang="en-IE" sz="1400" dirty="0">
                <a:solidFill>
                  <a:schemeClr val="dk1"/>
                </a:solidFill>
              </a:rPr>
              <a:t>c</a:t>
            </a: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ertification </a:t>
            </a:r>
            <a:r>
              <a:rPr lang="en-IE" sz="1400" dirty="0">
                <a:solidFill>
                  <a:schemeClr val="dk1"/>
                </a:solidFill>
              </a:rPr>
              <a:t>p</a:t>
            </a: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rogram for </a:t>
            </a:r>
            <a:r>
              <a:rPr lang="en-IE" sz="1400" dirty="0">
                <a:solidFill>
                  <a:schemeClr val="dk1"/>
                </a:solidFill>
              </a:rPr>
              <a:t>R</a:t>
            </a: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emote SIM </a:t>
            </a:r>
            <a:r>
              <a:rPr lang="en-IE" sz="1400" dirty="0">
                <a:solidFill>
                  <a:schemeClr val="dk1"/>
                </a:solidFill>
              </a:rPr>
              <a:t>P</a:t>
            </a: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rovisioning (eSIM) for </a:t>
            </a:r>
            <a:r>
              <a:rPr lang="en-IE" sz="1400" dirty="0">
                <a:solidFill>
                  <a:schemeClr val="dk1"/>
                </a:solidFill>
              </a:rPr>
              <a:t>c</a:t>
            </a: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onsumer </a:t>
            </a:r>
            <a:r>
              <a:rPr lang="en-IE" sz="1400" dirty="0">
                <a:solidFill>
                  <a:schemeClr val="dk1"/>
                </a:solidFill>
              </a:rPr>
              <a:t>d</a:t>
            </a: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evices launched in March 2018 &amp; being managed on behalf of GSMA</a:t>
            </a:r>
            <a:endParaRPr sz="1400" dirty="0"/>
          </a:p>
        </p:txBody>
      </p:sp>
      <p:sp>
        <p:nvSpPr>
          <p:cNvPr id="488" name="Shape 488"/>
          <p:cNvSpPr txBox="1"/>
          <p:nvPr/>
        </p:nvSpPr>
        <p:spPr>
          <a:xfrm>
            <a:off x="2999659" y="2116013"/>
            <a:ext cx="2160237" cy="1600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>
              <a:defRPr lang="en-US"/>
            </a:defPPr>
            <a:lvl1pPr marL="0" marR="0" lvl="0" indent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</a:lstStyle>
          <a:p>
            <a:r>
              <a:rPr lang="en-IE" dirty="0">
                <a:sym typeface="Arial"/>
              </a:rPr>
              <a:t>Standalone </a:t>
            </a:r>
            <a:r>
              <a:rPr lang="en-IE" dirty="0"/>
              <a:t>c</a:t>
            </a:r>
            <a:r>
              <a:rPr lang="en-IE" dirty="0">
                <a:sym typeface="Arial"/>
              </a:rPr>
              <a:t>ertification </a:t>
            </a:r>
            <a:r>
              <a:rPr lang="en-IE" dirty="0"/>
              <a:t>p</a:t>
            </a:r>
            <a:r>
              <a:rPr lang="en-IE" dirty="0">
                <a:sym typeface="Arial"/>
              </a:rPr>
              <a:t>rogram for oneM2M compliant devices covering both </a:t>
            </a:r>
            <a:r>
              <a:rPr lang="en-IE" dirty="0"/>
              <a:t>c</a:t>
            </a:r>
            <a:r>
              <a:rPr lang="en-IE" dirty="0">
                <a:sym typeface="Arial"/>
              </a:rPr>
              <a:t>onformance and </a:t>
            </a:r>
            <a:r>
              <a:rPr lang="en-IE" dirty="0"/>
              <a:t>i</a:t>
            </a:r>
            <a:r>
              <a:rPr lang="en-IE" dirty="0">
                <a:sym typeface="Arial"/>
              </a:rPr>
              <a:t>nteroperability </a:t>
            </a:r>
            <a:r>
              <a:rPr lang="en-IE" dirty="0"/>
              <a:t>t</a:t>
            </a:r>
            <a:r>
              <a:rPr lang="en-IE" dirty="0">
                <a:sym typeface="Arial"/>
              </a:rPr>
              <a:t>esting currently in development</a:t>
            </a:r>
            <a:endParaRPr dirty="0"/>
          </a:p>
        </p:txBody>
      </p:sp>
      <p:sp>
        <p:nvSpPr>
          <p:cNvPr id="489" name="Shape 489"/>
          <p:cNvSpPr txBox="1"/>
          <p:nvPr/>
        </p:nvSpPr>
        <p:spPr>
          <a:xfrm>
            <a:off x="5591947" y="2105050"/>
            <a:ext cx="2160237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>
              <a:defRPr lang="en-US"/>
            </a:defPPr>
            <a:lvl1pPr marL="0" marR="0" lvl="0" indent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</a:lstStyle>
          <a:p>
            <a:r>
              <a:rPr lang="en-IE" dirty="0">
                <a:sym typeface="Arial"/>
              </a:rPr>
              <a:t>Leverage existing 3GPP based C-V2X standards to enable C-V2X </a:t>
            </a:r>
            <a:r>
              <a:rPr lang="en-IE" dirty="0"/>
              <a:t>c</a:t>
            </a:r>
            <a:r>
              <a:rPr lang="en-IE" dirty="0">
                <a:sym typeface="Arial"/>
              </a:rPr>
              <a:t>ertification on LTE and ultimately over 5GNR</a:t>
            </a:r>
            <a:endParaRPr dirty="0"/>
          </a:p>
        </p:txBody>
      </p:sp>
      <p:sp>
        <p:nvSpPr>
          <p:cNvPr id="490" name="Shape 490"/>
          <p:cNvSpPr txBox="1"/>
          <p:nvPr/>
        </p:nvSpPr>
        <p:spPr>
          <a:xfrm>
            <a:off x="8256242" y="2115433"/>
            <a:ext cx="2304254" cy="1600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>
              <a:defRPr lang="en-US"/>
            </a:defPPr>
            <a:lvl1pPr marL="0" marR="0" lvl="0" indent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</a:lstStyle>
          <a:p>
            <a:r>
              <a:rPr lang="en-IE" dirty="0">
                <a:sym typeface="Arial"/>
              </a:rPr>
              <a:t>Define </a:t>
            </a:r>
            <a:r>
              <a:rPr lang="en-IE" dirty="0"/>
              <a:t>c</a:t>
            </a:r>
            <a:r>
              <a:rPr lang="en-IE" dirty="0">
                <a:sym typeface="Arial"/>
              </a:rPr>
              <a:t>ertification </a:t>
            </a:r>
            <a:r>
              <a:rPr lang="en-IE" dirty="0"/>
              <a:t>c</a:t>
            </a:r>
            <a:r>
              <a:rPr lang="en-IE" dirty="0">
                <a:sym typeface="Arial"/>
              </a:rPr>
              <a:t>riteria for additional </a:t>
            </a:r>
            <a:r>
              <a:rPr lang="en-IE" dirty="0"/>
              <a:t>IoT verticals</a:t>
            </a:r>
            <a:r>
              <a:rPr lang="en-IE" dirty="0">
                <a:sym typeface="Arial"/>
              </a:rPr>
              <a:t> based on well defined </a:t>
            </a:r>
            <a:r>
              <a:rPr lang="en-IE" dirty="0"/>
              <a:t>i</a:t>
            </a:r>
            <a:r>
              <a:rPr lang="en-IE" dirty="0">
                <a:sym typeface="Arial"/>
              </a:rPr>
              <a:t>ndustry </a:t>
            </a:r>
            <a:r>
              <a:rPr lang="en-IE" dirty="0"/>
              <a:t>s</a:t>
            </a:r>
            <a:r>
              <a:rPr lang="en-IE" dirty="0">
                <a:sym typeface="Arial"/>
              </a:rPr>
              <a:t>tandards and manage the overall program on behalf of partner organisations</a:t>
            </a:r>
            <a:endParaRPr dirty="0"/>
          </a:p>
        </p:txBody>
      </p:sp>
      <p:sp>
        <p:nvSpPr>
          <p:cNvPr id="491" name="Shape 491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9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4</a:t>
            </a:fld>
            <a:endParaRPr sz="900" b="1" dirty="0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080331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10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5</a:t>
            </a:fld>
            <a:endParaRPr sz="1000" b="1" dirty="0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37" name="Shape 437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Addressing some of the challenges of IoT</a:t>
            </a:r>
            <a:endParaRPr sz="3200" b="0" i="0" u="none" strike="noStrike" cap="none" dirty="0">
              <a:solidFill>
                <a:srgbClr val="00B3B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38" name="Shape 438"/>
          <p:cNvSpPr txBox="1">
            <a:spLocks noGrp="1"/>
          </p:cNvSpPr>
          <p:nvPr>
            <p:ph type="body" idx="1"/>
          </p:nvPr>
        </p:nvSpPr>
        <p:spPr>
          <a:xfrm>
            <a:off x="767408" y="1340768"/>
            <a:ext cx="11233248" cy="51845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1200"/>
              </a:spcAft>
              <a:buClr>
                <a:srgbClr val="007994"/>
              </a:buClr>
              <a:buSzPts val="2400"/>
              <a:buFont typeface="Arial"/>
              <a:buChar char="•"/>
            </a:pPr>
            <a:r>
              <a:rPr lang="en-CA" sz="2400" b="1" i="1" u="none" strike="noStrike" cap="none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How do we ensure Interoperability &amp; Reliability of the service</a:t>
            </a:r>
            <a:r>
              <a:rPr lang="en-CA" sz="2400" b="1" i="1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?</a:t>
            </a:r>
            <a:endParaRPr lang="en-CA" sz="2400" b="1" i="1" u="none" strike="noStrike" cap="none" dirty="0">
              <a:solidFill>
                <a:srgbClr val="FF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6A4D0D6-798C-4FD3-9E7F-5D6E69DC3430}"/>
              </a:ext>
            </a:extLst>
          </p:cNvPr>
          <p:cNvGrpSpPr/>
          <p:nvPr/>
        </p:nvGrpSpPr>
        <p:grpSpPr>
          <a:xfrm>
            <a:off x="119336" y="2132856"/>
            <a:ext cx="12025336" cy="4554963"/>
            <a:chOff x="119336" y="1466325"/>
            <a:chExt cx="12025336" cy="4554963"/>
          </a:xfrm>
        </p:grpSpPr>
        <p:cxnSp>
          <p:nvCxnSpPr>
            <p:cNvPr id="41" name="Shape 261">
              <a:extLst>
                <a:ext uri="{FF2B5EF4-FFF2-40B4-BE49-F238E27FC236}">
                  <a16:creationId xmlns:a16="http://schemas.microsoft.com/office/drawing/2014/main" id="{1AEA8CE1-4F80-45B3-B811-27E66A3C00CD}"/>
                </a:ext>
              </a:extLst>
            </p:cNvPr>
            <p:cNvCxnSpPr/>
            <p:nvPr/>
          </p:nvCxnSpPr>
          <p:spPr>
            <a:xfrm>
              <a:off x="2423740" y="2204914"/>
              <a:ext cx="0" cy="360362"/>
            </a:xfrm>
            <a:prstGeom prst="straightConnector1">
              <a:avLst/>
            </a:prstGeom>
            <a:noFill/>
            <a:ln w="57150" cap="flat" cmpd="sng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42" name="Shape 262">
              <a:extLst>
                <a:ext uri="{FF2B5EF4-FFF2-40B4-BE49-F238E27FC236}">
                  <a16:creationId xmlns:a16="http://schemas.microsoft.com/office/drawing/2014/main" id="{88F34B49-A715-4536-8D26-FFC726C49047}"/>
                </a:ext>
              </a:extLst>
            </p:cNvPr>
            <p:cNvSpPr txBox="1"/>
            <p:nvPr/>
          </p:nvSpPr>
          <p:spPr>
            <a:xfrm>
              <a:off x="2855961" y="4685134"/>
              <a:ext cx="3240088" cy="400050"/>
            </a:xfrm>
            <a:prstGeom prst="rect">
              <a:avLst/>
            </a:prstGeom>
            <a:solidFill>
              <a:srgbClr val="00B3BE">
                <a:alpha val="5960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E" sz="1400" b="1" i="1" dirty="0">
                  <a:solidFill>
                    <a:srgbClr val="007E92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n-IE" sz="2000" b="1" i="1" dirty="0">
                  <a:solidFill>
                    <a:srgbClr val="007E92"/>
                  </a:solidFill>
                  <a:latin typeface="Calibri"/>
                  <a:ea typeface="Calibri"/>
                  <a:cs typeface="Calibri"/>
                  <a:sym typeface="Calibri"/>
                </a:rPr>
                <a:t>Device is GCF-certified</a:t>
              </a:r>
              <a:endParaRPr dirty="0"/>
            </a:p>
          </p:txBody>
        </p:sp>
        <p:sp>
          <p:nvSpPr>
            <p:cNvPr id="43" name="Shape 263">
              <a:extLst>
                <a:ext uri="{FF2B5EF4-FFF2-40B4-BE49-F238E27FC236}">
                  <a16:creationId xmlns:a16="http://schemas.microsoft.com/office/drawing/2014/main" id="{745FE001-4DFB-48B9-ADA4-E07598E15773}"/>
                </a:ext>
              </a:extLst>
            </p:cNvPr>
            <p:cNvSpPr/>
            <p:nvPr/>
          </p:nvSpPr>
          <p:spPr>
            <a:xfrm>
              <a:off x="1919337" y="2565276"/>
              <a:ext cx="5040313" cy="719138"/>
            </a:xfrm>
            <a:prstGeom prst="flowChartAlternateProcess">
              <a:avLst/>
            </a:prstGeom>
            <a:noFill/>
            <a:ln w="19050" cap="flat" cmpd="sng">
              <a:solidFill>
                <a:srgbClr val="88A3A5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Shape 264">
              <a:extLst>
                <a:ext uri="{FF2B5EF4-FFF2-40B4-BE49-F238E27FC236}">
                  <a16:creationId xmlns:a16="http://schemas.microsoft.com/office/drawing/2014/main" id="{92F644A9-26DB-4B8E-8EB9-7DB8876076A3}"/>
                </a:ext>
              </a:extLst>
            </p:cNvPr>
            <p:cNvSpPr txBox="1"/>
            <p:nvPr/>
          </p:nvSpPr>
          <p:spPr>
            <a:xfrm>
              <a:off x="5447814" y="2905200"/>
              <a:ext cx="1440000" cy="307777"/>
            </a:xfrm>
            <a:prstGeom prst="rect">
              <a:avLst/>
            </a:prstGeom>
            <a:solidFill>
              <a:srgbClr val="00B3BE">
                <a:alpha val="5960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E" sz="1400" b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Field Trials</a:t>
              </a:r>
              <a:endParaRPr dirty="0"/>
            </a:p>
          </p:txBody>
        </p:sp>
        <p:sp>
          <p:nvSpPr>
            <p:cNvPr id="45" name="Shape 265">
              <a:extLst>
                <a:ext uri="{FF2B5EF4-FFF2-40B4-BE49-F238E27FC236}">
                  <a16:creationId xmlns:a16="http://schemas.microsoft.com/office/drawing/2014/main" id="{128E3F5E-A620-4F45-B575-729487113C57}"/>
                </a:ext>
              </a:extLst>
            </p:cNvPr>
            <p:cNvSpPr txBox="1"/>
            <p:nvPr/>
          </p:nvSpPr>
          <p:spPr>
            <a:xfrm>
              <a:off x="3718954" y="2905200"/>
              <a:ext cx="1441079" cy="307777"/>
            </a:xfrm>
            <a:prstGeom prst="rect">
              <a:avLst/>
            </a:prstGeom>
            <a:solidFill>
              <a:srgbClr val="00B3BE">
                <a:alpha val="5960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E" sz="1400" b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Interoperability</a:t>
              </a:r>
              <a:endParaRPr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" name="Shape 266">
              <a:extLst>
                <a:ext uri="{FF2B5EF4-FFF2-40B4-BE49-F238E27FC236}">
                  <a16:creationId xmlns:a16="http://schemas.microsoft.com/office/drawing/2014/main" id="{BB611D69-2088-48F9-9B9A-A3CC1625B2EA}"/>
                </a:ext>
              </a:extLst>
            </p:cNvPr>
            <p:cNvSpPr txBox="1"/>
            <p:nvPr/>
          </p:nvSpPr>
          <p:spPr>
            <a:xfrm>
              <a:off x="3035348" y="2565276"/>
              <a:ext cx="2808288" cy="3662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E" sz="18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Certification device testing</a:t>
              </a:r>
              <a:endParaRPr dirty="0"/>
            </a:p>
          </p:txBody>
        </p:sp>
        <p:grpSp>
          <p:nvGrpSpPr>
            <p:cNvPr id="47" name="Shape 267">
              <a:extLst>
                <a:ext uri="{FF2B5EF4-FFF2-40B4-BE49-F238E27FC236}">
                  <a16:creationId xmlns:a16="http://schemas.microsoft.com/office/drawing/2014/main" id="{7977C2BB-6EE2-48E6-96FD-391C043796D8}"/>
                </a:ext>
              </a:extLst>
            </p:cNvPr>
            <p:cNvGrpSpPr/>
            <p:nvPr/>
          </p:nvGrpSpPr>
          <p:grpSpPr>
            <a:xfrm>
              <a:off x="1774875" y="3573339"/>
              <a:ext cx="5329237" cy="1079500"/>
              <a:chOff x="107504" y="3789040"/>
              <a:chExt cx="5328592" cy="1080120"/>
            </a:xfrm>
          </p:grpSpPr>
          <p:sp>
            <p:nvSpPr>
              <p:cNvPr id="73" name="Shape 268">
                <a:extLst>
                  <a:ext uri="{FF2B5EF4-FFF2-40B4-BE49-F238E27FC236}">
                    <a16:creationId xmlns:a16="http://schemas.microsoft.com/office/drawing/2014/main" id="{BB0B5BDD-963E-473F-B02D-BF5F72419B6F}"/>
                  </a:ext>
                </a:extLst>
              </p:cNvPr>
              <p:cNvSpPr/>
              <p:nvPr/>
            </p:nvSpPr>
            <p:spPr>
              <a:xfrm>
                <a:off x="107504" y="3847811"/>
                <a:ext cx="5328592" cy="1021349"/>
              </a:xfrm>
              <a:prstGeom prst="downArrow">
                <a:avLst>
                  <a:gd name="adj1" fmla="val 100000"/>
                  <a:gd name="adj2" fmla="val 36828"/>
                </a:avLst>
              </a:prstGeom>
              <a:solidFill>
                <a:srgbClr val="E8F3F4"/>
              </a:solidFill>
              <a:ln w="25400" cap="flat" cmpd="sng">
                <a:solidFill>
                  <a:srgbClr val="88A3A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" name="Shape 269">
                <a:extLst>
                  <a:ext uri="{FF2B5EF4-FFF2-40B4-BE49-F238E27FC236}">
                    <a16:creationId xmlns:a16="http://schemas.microsoft.com/office/drawing/2014/main" id="{E22BA252-F3A6-41D1-850C-94681DC3A553}"/>
                  </a:ext>
                </a:extLst>
              </p:cNvPr>
              <p:cNvSpPr txBox="1"/>
              <p:nvPr/>
            </p:nvSpPr>
            <p:spPr>
              <a:xfrm>
                <a:off x="107504" y="3789040"/>
                <a:ext cx="5328592" cy="5851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IE" sz="1600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When </a:t>
                </a:r>
                <a:r>
                  <a:rPr lang="en-IE" sz="1600" b="1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GCF Compliance folder </a:t>
                </a:r>
                <a:r>
                  <a:rPr lang="en-IE" sz="1600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contains: </a:t>
                </a:r>
                <a:endParaRPr dirty="0"/>
              </a:p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IE" sz="1600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evidence of compliance to all applicable GCF requirements </a:t>
                </a:r>
                <a:endParaRPr dirty="0"/>
              </a:p>
            </p:txBody>
          </p:sp>
        </p:grpSp>
        <p:sp>
          <p:nvSpPr>
            <p:cNvPr id="48" name="Shape 271">
              <a:extLst>
                <a:ext uri="{FF2B5EF4-FFF2-40B4-BE49-F238E27FC236}">
                  <a16:creationId xmlns:a16="http://schemas.microsoft.com/office/drawing/2014/main" id="{52BAC487-E98E-4665-9916-35273B85DB4D}"/>
                </a:ext>
              </a:extLst>
            </p:cNvPr>
            <p:cNvSpPr txBox="1"/>
            <p:nvPr/>
          </p:nvSpPr>
          <p:spPr>
            <a:xfrm>
              <a:off x="1703015" y="1628652"/>
              <a:ext cx="7632700" cy="581025"/>
            </a:xfrm>
            <a:prstGeom prst="rect">
              <a:avLst/>
            </a:prstGeom>
            <a:solidFill>
              <a:srgbClr val="007E92">
                <a:alpha val="5960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E" sz="1600" b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Mobile device assessed against all applicable GCF certification criteria </a:t>
              </a:r>
              <a:endParaRPr dirty="0"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E" sz="1600" b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 based on supported functionality &amp; type of device -</a:t>
              </a:r>
              <a:endParaRPr dirty="0"/>
            </a:p>
          </p:txBody>
        </p:sp>
        <p:cxnSp>
          <p:nvCxnSpPr>
            <p:cNvPr id="49" name="Shape 272">
              <a:extLst>
                <a:ext uri="{FF2B5EF4-FFF2-40B4-BE49-F238E27FC236}">
                  <a16:creationId xmlns:a16="http://schemas.microsoft.com/office/drawing/2014/main" id="{92A779B3-1D92-4BF5-8BC9-6E6CF7041701}"/>
                </a:ext>
              </a:extLst>
            </p:cNvPr>
            <p:cNvCxnSpPr/>
            <p:nvPr/>
          </p:nvCxnSpPr>
          <p:spPr>
            <a:xfrm>
              <a:off x="4440286" y="3286002"/>
              <a:ext cx="0" cy="358775"/>
            </a:xfrm>
            <a:prstGeom prst="straightConnector1">
              <a:avLst/>
            </a:prstGeom>
            <a:noFill/>
            <a:ln w="57150" cap="flat" cmpd="sng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50" name="Shape 273">
              <a:extLst>
                <a:ext uri="{FF2B5EF4-FFF2-40B4-BE49-F238E27FC236}">
                  <a16:creationId xmlns:a16="http://schemas.microsoft.com/office/drawing/2014/main" id="{1FCDAC12-D9D8-48D0-9EA0-1B73540D06EF}"/>
                </a:ext>
              </a:extLst>
            </p:cNvPr>
            <p:cNvSpPr/>
            <p:nvPr/>
          </p:nvSpPr>
          <p:spPr>
            <a:xfrm>
              <a:off x="7032103" y="2565846"/>
              <a:ext cx="2592289" cy="719138"/>
            </a:xfrm>
            <a:prstGeom prst="flowChartAlternateProcess">
              <a:avLst/>
            </a:prstGeom>
            <a:noFill/>
            <a:ln w="19050" cap="flat" cmpd="sng">
              <a:solidFill>
                <a:srgbClr val="88A3A5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Shape 274">
              <a:extLst>
                <a:ext uri="{FF2B5EF4-FFF2-40B4-BE49-F238E27FC236}">
                  <a16:creationId xmlns:a16="http://schemas.microsoft.com/office/drawing/2014/main" id="{2FE32747-040D-48A8-990D-82BF04EB727D}"/>
                </a:ext>
              </a:extLst>
            </p:cNvPr>
            <p:cNvSpPr txBox="1"/>
            <p:nvPr/>
          </p:nvSpPr>
          <p:spPr>
            <a:xfrm>
              <a:off x="7139407" y="2558926"/>
              <a:ext cx="2377678" cy="36607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E" sz="18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Optional device testing</a:t>
              </a:r>
              <a:endParaRPr dirty="0"/>
            </a:p>
          </p:txBody>
        </p:sp>
        <p:sp>
          <p:nvSpPr>
            <p:cNvPr id="52" name="Shape 275">
              <a:extLst>
                <a:ext uri="{FF2B5EF4-FFF2-40B4-BE49-F238E27FC236}">
                  <a16:creationId xmlns:a16="http://schemas.microsoft.com/office/drawing/2014/main" id="{2360EDE5-B8E5-482C-9FAC-645543A0D51A}"/>
                </a:ext>
              </a:extLst>
            </p:cNvPr>
            <p:cNvSpPr txBox="1"/>
            <p:nvPr/>
          </p:nvSpPr>
          <p:spPr>
            <a:xfrm>
              <a:off x="1775247" y="5437088"/>
              <a:ext cx="5184775" cy="584200"/>
            </a:xfrm>
            <a:prstGeom prst="rect">
              <a:avLst/>
            </a:prstGeom>
            <a:solidFill>
              <a:srgbClr val="BADDE1">
                <a:alpha val="5960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E" sz="16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Certified devices listed on GCF website  </a:t>
              </a:r>
              <a:endParaRPr dirty="0"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E" sz="16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Additional detail available to GCF operator members </a:t>
              </a:r>
              <a:endParaRPr dirty="0"/>
            </a:p>
          </p:txBody>
        </p:sp>
        <p:cxnSp>
          <p:nvCxnSpPr>
            <p:cNvPr id="53" name="Shape 276">
              <a:extLst>
                <a:ext uri="{FF2B5EF4-FFF2-40B4-BE49-F238E27FC236}">
                  <a16:creationId xmlns:a16="http://schemas.microsoft.com/office/drawing/2014/main" id="{6BF8F9FB-3C79-428E-821D-CF4266D71C75}"/>
                </a:ext>
              </a:extLst>
            </p:cNvPr>
            <p:cNvCxnSpPr/>
            <p:nvPr/>
          </p:nvCxnSpPr>
          <p:spPr>
            <a:xfrm>
              <a:off x="5808290" y="2204914"/>
              <a:ext cx="0" cy="360362"/>
            </a:xfrm>
            <a:prstGeom prst="straightConnector1">
              <a:avLst/>
            </a:prstGeom>
            <a:noFill/>
            <a:ln w="57150" cap="flat" cmpd="sng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54" name="Shape 277">
              <a:extLst>
                <a:ext uri="{FF2B5EF4-FFF2-40B4-BE49-F238E27FC236}">
                  <a16:creationId xmlns:a16="http://schemas.microsoft.com/office/drawing/2014/main" id="{8DEF1E50-8941-4206-8226-0EFBCA8F8AA4}"/>
                </a:ext>
              </a:extLst>
            </p:cNvPr>
            <p:cNvCxnSpPr/>
            <p:nvPr/>
          </p:nvCxnSpPr>
          <p:spPr>
            <a:xfrm>
              <a:off x="8256215" y="2204914"/>
              <a:ext cx="0" cy="360362"/>
            </a:xfrm>
            <a:prstGeom prst="straightConnector1">
              <a:avLst/>
            </a:prstGeom>
            <a:noFill/>
            <a:ln w="57150" cap="flat" cmpd="sng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55" name="Shape 278">
              <a:extLst>
                <a:ext uri="{FF2B5EF4-FFF2-40B4-BE49-F238E27FC236}">
                  <a16:creationId xmlns:a16="http://schemas.microsoft.com/office/drawing/2014/main" id="{E57CF189-1A03-4821-8221-D5265F1935B9}"/>
                </a:ext>
              </a:extLst>
            </p:cNvPr>
            <p:cNvSpPr/>
            <p:nvPr/>
          </p:nvSpPr>
          <p:spPr>
            <a:xfrm>
              <a:off x="4223518" y="5085184"/>
              <a:ext cx="432048" cy="360040"/>
            </a:xfrm>
            <a:prstGeom prst="downArrow">
              <a:avLst>
                <a:gd name="adj1" fmla="val 50000"/>
                <a:gd name="adj2" fmla="val 50000"/>
              </a:avLst>
            </a:prstGeom>
            <a:gradFill>
              <a:gsLst>
                <a:gs pos="0">
                  <a:srgbClr val="84A7AB"/>
                </a:gs>
                <a:gs pos="80000">
                  <a:srgbClr val="AEDCE0"/>
                </a:gs>
                <a:gs pos="100000">
                  <a:srgbClr val="AEDEE2"/>
                </a:gs>
              </a:gsLst>
              <a:lin ang="16200000" scaled="0"/>
            </a:gradFill>
            <a:ln w="9525" cap="flat" cmpd="sng">
              <a:solidFill>
                <a:srgbClr val="B5DADD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Shape 279">
              <a:extLst>
                <a:ext uri="{FF2B5EF4-FFF2-40B4-BE49-F238E27FC236}">
                  <a16:creationId xmlns:a16="http://schemas.microsoft.com/office/drawing/2014/main" id="{C0376EE6-FDCB-4E3B-99E7-2F3D4E39CB21}"/>
                </a:ext>
              </a:extLst>
            </p:cNvPr>
            <p:cNvSpPr/>
            <p:nvPr/>
          </p:nvSpPr>
          <p:spPr>
            <a:xfrm rot="10800000">
              <a:off x="6974533" y="3284984"/>
              <a:ext cx="1353713" cy="2592288"/>
            </a:xfrm>
            <a:prstGeom prst="bentArrow">
              <a:avLst>
                <a:gd name="adj1" fmla="val 7961"/>
                <a:gd name="adj2" fmla="val 9890"/>
                <a:gd name="adj3" fmla="val 18113"/>
                <a:gd name="adj4" fmla="val 45200"/>
              </a:avLst>
            </a:prstGeom>
            <a:gradFill>
              <a:gsLst>
                <a:gs pos="0">
                  <a:srgbClr val="84A7AB"/>
                </a:gs>
                <a:gs pos="80000">
                  <a:srgbClr val="AEDCE0"/>
                </a:gs>
                <a:gs pos="100000">
                  <a:srgbClr val="AEDEE2"/>
                </a:gs>
              </a:gsLst>
              <a:lin ang="16200000" scaled="0"/>
            </a:gradFill>
            <a:ln w="9525" cap="flat" cmpd="sng">
              <a:solidFill>
                <a:srgbClr val="B5DADD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Shape 280">
              <a:extLst>
                <a:ext uri="{FF2B5EF4-FFF2-40B4-BE49-F238E27FC236}">
                  <a16:creationId xmlns:a16="http://schemas.microsoft.com/office/drawing/2014/main" id="{D93AB862-4113-4777-9B67-711F35786D91}"/>
                </a:ext>
              </a:extLst>
            </p:cNvPr>
            <p:cNvSpPr txBox="1"/>
            <p:nvPr/>
          </p:nvSpPr>
          <p:spPr>
            <a:xfrm>
              <a:off x="1991270" y="2905200"/>
              <a:ext cx="1440000" cy="307777"/>
            </a:xfrm>
            <a:prstGeom prst="rect">
              <a:avLst/>
            </a:prstGeom>
            <a:solidFill>
              <a:srgbClr val="00B3BE">
                <a:alpha val="5960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E" sz="1400" b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Conformance</a:t>
              </a:r>
              <a:endParaRPr dirty="0"/>
            </a:p>
          </p:txBody>
        </p:sp>
        <p:sp>
          <p:nvSpPr>
            <p:cNvPr id="58" name="Shape 281">
              <a:extLst>
                <a:ext uri="{FF2B5EF4-FFF2-40B4-BE49-F238E27FC236}">
                  <a16:creationId xmlns:a16="http://schemas.microsoft.com/office/drawing/2014/main" id="{DDCACB1B-A9EA-49DD-9F10-AC90052E5783}"/>
                </a:ext>
              </a:extLst>
            </p:cNvPr>
            <p:cNvSpPr txBox="1"/>
            <p:nvPr/>
          </p:nvSpPr>
          <p:spPr>
            <a:xfrm>
              <a:off x="7464230" y="2924945"/>
              <a:ext cx="1728032" cy="307777"/>
            </a:xfrm>
            <a:prstGeom prst="rect">
              <a:avLst/>
            </a:prstGeom>
            <a:solidFill>
              <a:srgbClr val="00B3BE">
                <a:alpha val="5960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E" sz="1400" b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Performance Testing</a:t>
              </a:r>
              <a:endParaRPr dirty="0"/>
            </a:p>
          </p:txBody>
        </p:sp>
        <p:sp>
          <p:nvSpPr>
            <p:cNvPr id="59" name="Shape 282">
              <a:extLst>
                <a:ext uri="{FF2B5EF4-FFF2-40B4-BE49-F238E27FC236}">
                  <a16:creationId xmlns:a16="http://schemas.microsoft.com/office/drawing/2014/main" id="{AF6FC2B6-544B-4009-9EE5-BA02A1298BF9}"/>
                </a:ext>
              </a:extLst>
            </p:cNvPr>
            <p:cNvSpPr txBox="1"/>
            <p:nvPr/>
          </p:nvSpPr>
          <p:spPr>
            <a:xfrm>
              <a:off x="10128448" y="5183919"/>
              <a:ext cx="1827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E" sz="1000" b="1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Field </a:t>
              </a:r>
              <a:r>
                <a:rPr lang="en-IE" sz="1000" b="1" dirty="0">
                  <a:solidFill>
                    <a:schemeClr val="dk1"/>
                  </a:solidFill>
                </a:rPr>
                <a:t>t</a:t>
              </a:r>
              <a:r>
                <a:rPr lang="en-IE" sz="1000" b="1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rials</a:t>
              </a:r>
              <a:endParaRPr dirty="0"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E" sz="1000" b="1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(GSMA TS.11)</a:t>
              </a:r>
              <a:endParaRPr sz="1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60" name="Shape 283">
              <a:extLst>
                <a:ext uri="{FF2B5EF4-FFF2-40B4-BE49-F238E27FC236}">
                  <a16:creationId xmlns:a16="http://schemas.microsoft.com/office/drawing/2014/main" id="{9E80DC88-B73E-4301-B47C-C206919E5933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426824" y="4452365"/>
              <a:ext cx="1120176" cy="74040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61" name="Shape 284">
              <a:extLst>
                <a:ext uri="{FF2B5EF4-FFF2-40B4-BE49-F238E27FC236}">
                  <a16:creationId xmlns:a16="http://schemas.microsoft.com/office/drawing/2014/main" id="{BCC5DE5C-72AD-44B7-A39A-60237EE181A8}"/>
                </a:ext>
              </a:extLst>
            </p:cNvPr>
            <p:cNvGrpSpPr/>
            <p:nvPr/>
          </p:nvGrpSpPr>
          <p:grpSpPr>
            <a:xfrm>
              <a:off x="9804147" y="3249914"/>
              <a:ext cx="2213397" cy="568253"/>
              <a:chOff x="3666208" y="4615666"/>
              <a:chExt cx="4446015" cy="1281261"/>
            </a:xfrm>
          </p:grpSpPr>
          <p:sp>
            <p:nvSpPr>
              <p:cNvPr id="68" name="Shape 285">
                <a:extLst>
                  <a:ext uri="{FF2B5EF4-FFF2-40B4-BE49-F238E27FC236}">
                    <a16:creationId xmlns:a16="http://schemas.microsoft.com/office/drawing/2014/main" id="{D5E796D5-F827-49BA-85AD-48C3E501B853}"/>
                  </a:ext>
                </a:extLst>
              </p:cNvPr>
              <p:cNvSpPr/>
              <p:nvPr/>
            </p:nvSpPr>
            <p:spPr>
              <a:xfrm>
                <a:off x="6177970" y="5232524"/>
                <a:ext cx="368424" cy="151450"/>
              </a:xfrm>
              <a:prstGeom prst="leftRightArrow">
                <a:avLst>
                  <a:gd name="adj1" fmla="val 50000"/>
                  <a:gd name="adj2" fmla="val 50000"/>
                </a:avLst>
              </a:prstGeom>
              <a:solidFill>
                <a:schemeClr val="accent1"/>
              </a:solidFill>
              <a:ln w="25400" cap="flat" cmpd="sng">
                <a:solidFill>
                  <a:srgbClr val="88A3A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" name="Shape 286">
                <a:extLst>
                  <a:ext uri="{FF2B5EF4-FFF2-40B4-BE49-F238E27FC236}">
                    <a16:creationId xmlns:a16="http://schemas.microsoft.com/office/drawing/2014/main" id="{547320E2-5A1C-42BA-B4E3-6C4871D1D671}"/>
                  </a:ext>
                </a:extLst>
              </p:cNvPr>
              <p:cNvSpPr/>
              <p:nvPr/>
            </p:nvSpPr>
            <p:spPr>
              <a:xfrm>
                <a:off x="4219600" y="5232524"/>
                <a:ext cx="368424" cy="151450"/>
              </a:xfrm>
              <a:prstGeom prst="leftRightArrow">
                <a:avLst>
                  <a:gd name="adj1" fmla="val 50000"/>
                  <a:gd name="adj2" fmla="val 50000"/>
                </a:avLst>
              </a:prstGeom>
              <a:solidFill>
                <a:schemeClr val="accent1"/>
              </a:solidFill>
              <a:ln w="25400" cap="flat" cmpd="sng">
                <a:solidFill>
                  <a:srgbClr val="88A3A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70" name="Shape 287">
                <a:extLst>
                  <a:ext uri="{FF2B5EF4-FFF2-40B4-BE49-F238E27FC236}">
                    <a16:creationId xmlns:a16="http://schemas.microsoft.com/office/drawing/2014/main" id="{3F3DF08B-EB53-4F20-9192-D8F83596B9AB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flipH="1">
                <a:off x="3666208" y="4797944"/>
                <a:ext cx="522442" cy="102060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71" name="Shape 288">
                <a:extLst>
                  <a:ext uri="{FF2B5EF4-FFF2-40B4-BE49-F238E27FC236}">
                    <a16:creationId xmlns:a16="http://schemas.microsoft.com/office/drawing/2014/main" id="{5C9D5F54-C037-48C3-8928-AACEFA72BB7E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flipH="1">
                <a:off x="6593159" y="4615666"/>
                <a:ext cx="1519064" cy="128126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72" name="Shape 289">
                <a:extLst>
                  <a:ext uri="{FF2B5EF4-FFF2-40B4-BE49-F238E27FC236}">
                    <a16:creationId xmlns:a16="http://schemas.microsoft.com/office/drawing/2014/main" id="{10CD6E1B-45A2-4A0D-910C-F5611C1EA685}"/>
                  </a:ext>
                </a:extLst>
              </p:cNvPr>
              <p:cNvPicPr preferRelativeResize="0"/>
              <p:nvPr/>
            </p:nvPicPr>
            <p:blipFill rotWithShape="1">
              <a:blip r:embed="rId6">
                <a:alphaModFix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10800000">
                <a:off x="4617923" y="4986462"/>
                <a:ext cx="1520263" cy="61723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62" name="Shape 290">
              <a:extLst>
                <a:ext uri="{FF2B5EF4-FFF2-40B4-BE49-F238E27FC236}">
                  <a16:creationId xmlns:a16="http://schemas.microsoft.com/office/drawing/2014/main" id="{001726A0-4E36-47AB-9685-16FC278802A4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115680" y="1466325"/>
              <a:ext cx="1524936" cy="95364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3" name="Shape 291">
              <a:extLst>
                <a:ext uri="{FF2B5EF4-FFF2-40B4-BE49-F238E27FC236}">
                  <a16:creationId xmlns:a16="http://schemas.microsoft.com/office/drawing/2014/main" id="{1EE61EAA-619E-414C-A688-CB1DE97B412D}"/>
                </a:ext>
              </a:extLst>
            </p:cNvPr>
            <p:cNvSpPr txBox="1"/>
            <p:nvPr/>
          </p:nvSpPr>
          <p:spPr>
            <a:xfrm>
              <a:off x="9696400" y="2348880"/>
              <a:ext cx="2380583" cy="5539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E" sz="1000" b="1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Conformance </a:t>
              </a:r>
              <a:r>
                <a:rPr lang="en-IE" sz="1000" b="1" dirty="0">
                  <a:solidFill>
                    <a:schemeClr val="dk1"/>
                  </a:solidFill>
                </a:rPr>
                <a:t>t</a:t>
              </a:r>
              <a:r>
                <a:rPr lang="en-IE" sz="1000" b="1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esting</a:t>
              </a:r>
              <a:endParaRPr dirty="0"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E" sz="1000" b="1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(Based upon </a:t>
              </a:r>
              <a:r>
                <a:rPr lang="en-IE" sz="1000" b="1" dirty="0">
                  <a:solidFill>
                    <a:schemeClr val="dk1"/>
                  </a:solidFill>
                </a:rPr>
                <a:t>s</a:t>
              </a:r>
              <a:r>
                <a:rPr lang="en-IE" sz="1000" b="1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tandards &amp; </a:t>
              </a:r>
              <a:endParaRPr dirty="0"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E" sz="1000" b="1" dirty="0">
                  <a:solidFill>
                    <a:schemeClr val="dk1"/>
                  </a:solidFill>
                </a:rPr>
                <a:t>v</a:t>
              </a:r>
              <a:r>
                <a:rPr lang="en-IE" sz="1000" b="1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alidated </a:t>
              </a:r>
              <a:r>
                <a:rPr lang="en-IE" sz="1000" b="1" dirty="0">
                  <a:solidFill>
                    <a:schemeClr val="dk1"/>
                  </a:solidFill>
                </a:rPr>
                <a:t>t</a:t>
              </a:r>
              <a:r>
                <a:rPr lang="en-IE" sz="1000" b="1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est </a:t>
              </a:r>
              <a:r>
                <a:rPr lang="en-IE" sz="1000" b="1" dirty="0">
                  <a:solidFill>
                    <a:schemeClr val="dk1"/>
                  </a:solidFill>
                </a:rPr>
                <a:t>c</a:t>
              </a:r>
              <a:r>
                <a:rPr lang="en-IE" sz="1000" b="1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ases/</a:t>
              </a:r>
              <a:r>
                <a:rPr lang="en-IE" sz="1000" b="1" dirty="0">
                  <a:solidFill>
                    <a:schemeClr val="dk1"/>
                  </a:solidFill>
                </a:rPr>
                <a:t>p</a:t>
              </a:r>
              <a:r>
                <a:rPr lang="en-IE" sz="1000" b="1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latforms) </a:t>
              </a:r>
              <a:endParaRPr dirty="0"/>
            </a:p>
          </p:txBody>
        </p:sp>
        <p:sp>
          <p:nvSpPr>
            <p:cNvPr id="64" name="Shape 292">
              <a:extLst>
                <a:ext uri="{FF2B5EF4-FFF2-40B4-BE49-F238E27FC236}">
                  <a16:creationId xmlns:a16="http://schemas.microsoft.com/office/drawing/2014/main" id="{CF0A9AE1-CDD4-4E9B-9065-881C5499808C}"/>
                </a:ext>
              </a:extLst>
            </p:cNvPr>
            <p:cNvSpPr txBox="1"/>
            <p:nvPr/>
          </p:nvSpPr>
          <p:spPr>
            <a:xfrm>
              <a:off x="9336360" y="3789040"/>
              <a:ext cx="2808312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E" sz="1000" b="1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Interoperability </a:t>
              </a:r>
              <a:r>
                <a:rPr lang="en-IE" sz="1000" b="1" dirty="0">
                  <a:solidFill>
                    <a:schemeClr val="dk1"/>
                  </a:solidFill>
                </a:rPr>
                <a:t>t</a:t>
              </a:r>
              <a:r>
                <a:rPr lang="en-IE" sz="1000" b="1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esting</a:t>
              </a:r>
              <a:endParaRPr dirty="0"/>
            </a:p>
          </p:txBody>
        </p:sp>
        <p:sp>
          <p:nvSpPr>
            <p:cNvPr id="65" name="Shape 293">
              <a:extLst>
                <a:ext uri="{FF2B5EF4-FFF2-40B4-BE49-F238E27FC236}">
                  <a16:creationId xmlns:a16="http://schemas.microsoft.com/office/drawing/2014/main" id="{BE564299-F602-4291-B94A-94D1ECA4E590}"/>
                </a:ext>
              </a:extLst>
            </p:cNvPr>
            <p:cNvSpPr txBox="1"/>
            <p:nvPr/>
          </p:nvSpPr>
          <p:spPr>
            <a:xfrm>
              <a:off x="119496" y="1538208"/>
              <a:ext cx="1440000" cy="738664"/>
            </a:xfrm>
            <a:prstGeom prst="rect">
              <a:avLst/>
            </a:prstGeom>
            <a:solidFill>
              <a:srgbClr val="00B3BE">
                <a:alpha val="5960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E" sz="1400" b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Assessment Capable Entity (ACE)</a:t>
              </a:r>
              <a:endParaRPr dirty="0"/>
            </a:p>
          </p:txBody>
        </p:sp>
        <p:sp>
          <p:nvSpPr>
            <p:cNvPr id="66" name="Shape 294">
              <a:extLst>
                <a:ext uri="{FF2B5EF4-FFF2-40B4-BE49-F238E27FC236}">
                  <a16:creationId xmlns:a16="http://schemas.microsoft.com/office/drawing/2014/main" id="{1F0C2F52-B205-45D7-8D81-09FACDE77817}"/>
                </a:ext>
              </a:extLst>
            </p:cNvPr>
            <p:cNvSpPr txBox="1"/>
            <p:nvPr/>
          </p:nvSpPr>
          <p:spPr>
            <a:xfrm>
              <a:off x="119336" y="2636912"/>
              <a:ext cx="1440000" cy="738664"/>
            </a:xfrm>
            <a:prstGeom prst="rect">
              <a:avLst/>
            </a:prstGeom>
            <a:solidFill>
              <a:srgbClr val="00B3BE">
                <a:alpha val="5960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E" sz="1400" b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Recognised Test Organisation (RTO)</a:t>
              </a:r>
              <a:endParaRPr dirty="0"/>
            </a:p>
          </p:txBody>
        </p:sp>
        <p:sp>
          <p:nvSpPr>
            <p:cNvPr id="67" name="Shape 295">
              <a:extLst>
                <a:ext uri="{FF2B5EF4-FFF2-40B4-BE49-F238E27FC236}">
                  <a16:creationId xmlns:a16="http://schemas.microsoft.com/office/drawing/2014/main" id="{62D1E8B9-CAB1-4084-9672-0DAE31C83654}"/>
                </a:ext>
              </a:extLst>
            </p:cNvPr>
            <p:cNvSpPr txBox="1"/>
            <p:nvPr/>
          </p:nvSpPr>
          <p:spPr>
            <a:xfrm>
              <a:off x="119336" y="3698448"/>
              <a:ext cx="1440000" cy="738664"/>
            </a:xfrm>
            <a:prstGeom prst="rect">
              <a:avLst/>
            </a:prstGeom>
            <a:solidFill>
              <a:srgbClr val="00B3BE">
                <a:alpha val="5960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E" sz="1400" b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Device Certification Manager (DCM)</a:t>
              </a:r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4167523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10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6</a:t>
            </a:fld>
            <a:endParaRPr sz="1000" b="1" dirty="0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37" name="Shape 437"/>
          <p:cNvSpPr txBox="1">
            <a:spLocks noGrp="1"/>
          </p:cNvSpPr>
          <p:nvPr>
            <p:ph type="title"/>
          </p:nvPr>
        </p:nvSpPr>
        <p:spPr>
          <a:xfrm>
            <a:off x="609600" y="188640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Addressing some of the challenges of IoT</a:t>
            </a:r>
            <a:endParaRPr sz="3200" b="0" i="0" u="none" strike="noStrike" cap="none" dirty="0">
              <a:solidFill>
                <a:srgbClr val="00B3B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38" name="Shape 438"/>
          <p:cNvSpPr txBox="1">
            <a:spLocks noGrp="1"/>
          </p:cNvSpPr>
          <p:nvPr>
            <p:ph type="body" idx="1"/>
          </p:nvPr>
        </p:nvSpPr>
        <p:spPr>
          <a:xfrm>
            <a:off x="767408" y="1268760"/>
            <a:ext cx="11233248" cy="51845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1200"/>
              </a:spcAft>
              <a:buClr>
                <a:srgbClr val="007994"/>
              </a:buClr>
              <a:buSzPts val="2400"/>
              <a:buFont typeface="Arial"/>
              <a:buChar char="•"/>
            </a:pPr>
            <a:r>
              <a:rPr lang="en-CA" sz="2400" b="1" i="1" u="none" strike="noStrike" cap="none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Can IoT Certification be cost effective?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AEA030-D8AD-4EDF-AA13-3BC372071A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344" y="2708920"/>
            <a:ext cx="6147196" cy="3484735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BBB68038-789F-4805-8F4A-EA8873C2C11E}"/>
              </a:ext>
            </a:extLst>
          </p:cNvPr>
          <p:cNvGrpSpPr/>
          <p:nvPr/>
        </p:nvGrpSpPr>
        <p:grpSpPr>
          <a:xfrm>
            <a:off x="6667590" y="2068103"/>
            <a:ext cx="5405074" cy="4601257"/>
            <a:chOff x="6600056" y="2068103"/>
            <a:chExt cx="5405074" cy="4601257"/>
          </a:xfrm>
        </p:grpSpPr>
        <p:pic>
          <p:nvPicPr>
            <p:cNvPr id="6" name="Picture 2" descr="Cellular Development Kits for M2M Designs">
              <a:extLst>
                <a:ext uri="{FF2B5EF4-FFF2-40B4-BE49-F238E27FC236}">
                  <a16:creationId xmlns:a16="http://schemas.microsoft.com/office/drawing/2014/main" id="{58E31DD4-1B0D-43A6-9AD0-7EB9EFC442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8208" y="2068103"/>
              <a:ext cx="2376264" cy="2175449"/>
            </a:xfrm>
            <a:prstGeom prst="rect">
              <a:avLst/>
            </a:prstGeom>
            <a:noFill/>
          </p:spPr>
        </p:pic>
        <p:sp>
          <p:nvSpPr>
            <p:cNvPr id="7" name="Rounded Rectangle 12">
              <a:extLst>
                <a:ext uri="{FF2B5EF4-FFF2-40B4-BE49-F238E27FC236}">
                  <a16:creationId xmlns:a16="http://schemas.microsoft.com/office/drawing/2014/main" id="{1B834D5E-B066-4D78-A037-9DA99863340C}"/>
                </a:ext>
              </a:extLst>
            </p:cNvPr>
            <p:cNvSpPr/>
            <p:nvPr/>
          </p:nvSpPr>
          <p:spPr>
            <a:xfrm>
              <a:off x="6600056" y="4412332"/>
              <a:ext cx="5405074" cy="2257028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Aft>
                  <a:spcPts val="600"/>
                </a:spcAft>
              </a:pPr>
              <a:r>
                <a:rPr lang="en-CA" sz="1400" dirty="0"/>
                <a:t>Certification for Devices using a GCF Certified Module focuses on a subset of overall tests:</a:t>
              </a:r>
              <a:endParaRPr lang="en-CA" sz="1200" dirty="0"/>
            </a:p>
            <a:p>
              <a:pPr lvl="1"/>
              <a:r>
                <a:rPr lang="en-GB" sz="1200" dirty="0"/>
                <a:t>Audio Interface</a:t>
              </a:r>
            </a:p>
            <a:p>
              <a:pPr lvl="1"/>
              <a:r>
                <a:rPr lang="en-GB" sz="1200" dirty="0"/>
                <a:t>OTA Antenna Performance Testing</a:t>
              </a:r>
            </a:p>
            <a:p>
              <a:pPr lvl="1"/>
              <a:r>
                <a:rPr lang="en-GB" sz="1200" dirty="0"/>
                <a:t>Power Supply (if voltage supplied is different)</a:t>
              </a:r>
            </a:p>
            <a:p>
              <a:pPr lvl="1"/>
              <a:r>
                <a:rPr lang="en-GB" sz="1200" dirty="0"/>
                <a:t>SIM Interface</a:t>
              </a:r>
            </a:p>
            <a:p>
              <a:pPr lvl="1"/>
              <a:r>
                <a:rPr lang="en-GB" sz="1200" dirty="0"/>
                <a:t>Radiated Emissions</a:t>
              </a:r>
            </a:p>
            <a:p>
              <a:pPr lvl="1"/>
              <a:r>
                <a:rPr lang="en-GB" sz="1200" dirty="0"/>
                <a:t>User Interface (Supplementary Services, Emergency, USIM, etc)</a:t>
              </a:r>
            </a:p>
            <a:p>
              <a:pPr lvl="1"/>
              <a:r>
                <a:rPr lang="en-GB" sz="1200" dirty="0"/>
                <a:t>Application Enablers (RCS and UICC based NFC)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4485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Shape 570"/>
          <p:cNvSpPr txBox="1">
            <a:spLocks noGrp="1"/>
          </p:cNvSpPr>
          <p:nvPr>
            <p:ph type="title"/>
          </p:nvPr>
        </p:nvSpPr>
        <p:spPr>
          <a:xfrm>
            <a:off x="301505" y="332817"/>
            <a:ext cx="98805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GCF IoT Priorities</a:t>
            </a:r>
            <a:endParaRPr dirty="0"/>
          </a:p>
        </p:txBody>
      </p:sp>
      <p:sp>
        <p:nvSpPr>
          <p:cNvPr id="572" name="Shape 572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9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7</a:t>
            </a:fld>
            <a:endParaRPr sz="900" b="1" dirty="0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68E969-D364-489C-B171-0DD772C761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720" y="1736034"/>
            <a:ext cx="8255679" cy="4334231"/>
          </a:xfrm>
          <a:prstGeom prst="rect">
            <a:avLst/>
          </a:prstGeom>
        </p:spPr>
      </p:pic>
      <p:sp>
        <p:nvSpPr>
          <p:cNvPr id="571" name="Shape 571"/>
          <p:cNvSpPr txBox="1">
            <a:spLocks noGrp="1"/>
          </p:cNvSpPr>
          <p:nvPr>
            <p:ph type="body" idx="1"/>
          </p:nvPr>
        </p:nvSpPr>
        <p:spPr>
          <a:xfrm>
            <a:off x="131359" y="1875599"/>
            <a:ext cx="4176464" cy="1656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30200" algn="just" rtl="0">
              <a:spcBef>
                <a:spcPts val="0"/>
              </a:spcBef>
              <a:spcAft>
                <a:spcPts val="600"/>
              </a:spcAft>
              <a:buClr>
                <a:srgbClr val="007994"/>
              </a:buClr>
              <a:buSzPts val="2000"/>
              <a:buFont typeface="Verdana"/>
              <a:buChar char="•"/>
            </a:pPr>
            <a:r>
              <a:rPr lang="en-CA" sz="2000" dirty="0">
                <a:solidFill>
                  <a:srgbClr val="000000"/>
                </a:solidFill>
              </a:rPr>
              <a:t>NB-IoT &amp; LTE CAT-M</a:t>
            </a:r>
          </a:p>
          <a:p>
            <a:pPr marL="342900" marR="0" lvl="0" indent="-330200" algn="just" rtl="0">
              <a:spcBef>
                <a:spcPts val="0"/>
              </a:spcBef>
              <a:spcAft>
                <a:spcPts val="600"/>
              </a:spcAft>
              <a:buClr>
                <a:srgbClr val="007994"/>
              </a:buClr>
              <a:buSzPts val="2000"/>
              <a:buFont typeface="Verdana"/>
              <a:buChar char="•"/>
            </a:pPr>
            <a:r>
              <a:rPr lang="en-CA" sz="2000" dirty="0">
                <a:solidFill>
                  <a:srgbClr val="000000"/>
                </a:solidFill>
              </a:rPr>
              <a:t>oneM2M Certification</a:t>
            </a:r>
          </a:p>
          <a:p>
            <a:pPr marL="342900" marR="0" lvl="0" indent="-330200" algn="just" rtl="0">
              <a:spcBef>
                <a:spcPts val="0"/>
              </a:spcBef>
              <a:spcAft>
                <a:spcPts val="600"/>
              </a:spcAft>
              <a:buClr>
                <a:srgbClr val="007994"/>
              </a:buClr>
              <a:buSzPts val="2000"/>
              <a:buFont typeface="Verdana"/>
              <a:buChar char="•"/>
            </a:pPr>
            <a:r>
              <a:rPr lang="en-CA" sz="2000" dirty="0">
                <a:solidFill>
                  <a:srgbClr val="000000"/>
                </a:solidFill>
              </a:rPr>
              <a:t>C-V2X Certification</a:t>
            </a:r>
            <a:endParaRPr lang="en-CA" sz="1800" dirty="0">
              <a:solidFill>
                <a:srgbClr val="000000"/>
              </a:solidFill>
            </a:endParaRPr>
          </a:p>
          <a:p>
            <a:pPr marL="342900" marR="0" lvl="0" indent="-330200" algn="just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000"/>
              <a:buFont typeface="Verdana"/>
              <a:buChar char="•"/>
            </a:pPr>
            <a:endParaRPr sz="1800" dirty="0"/>
          </a:p>
          <a:p>
            <a:pPr marL="0" marR="0" lvl="0" indent="0" algn="just" rtl="0">
              <a:spcBef>
                <a:spcPts val="600"/>
              </a:spcBef>
              <a:spcAft>
                <a:spcPts val="0"/>
              </a:spcAft>
              <a:buClr>
                <a:srgbClr val="007994"/>
              </a:buClr>
              <a:buSzPts val="2200"/>
              <a:buFont typeface="Verdana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" name="Shape 439" descr="Image result for NB-IoT">
            <a:extLst>
              <a:ext uri="{FF2B5EF4-FFF2-40B4-BE49-F238E27FC236}">
                <a16:creationId xmlns:a16="http://schemas.microsoft.com/office/drawing/2014/main" id="{E8DF83A0-C9E7-473F-9268-C5846672188B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749" t="19311" r="15743" b="17546"/>
          <a:stretch/>
        </p:blipFill>
        <p:spPr>
          <a:xfrm>
            <a:off x="1864337" y="4849322"/>
            <a:ext cx="1509482" cy="14127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440" descr="Image result for LTE CAT M">
            <a:extLst>
              <a:ext uri="{FF2B5EF4-FFF2-40B4-BE49-F238E27FC236}">
                <a16:creationId xmlns:a16="http://schemas.microsoft.com/office/drawing/2014/main" id="{DFA9AB10-5933-4AD9-A9E1-16799B54AF4A}"/>
              </a:ext>
            </a:extLst>
          </p:cNvPr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2022" y="5229199"/>
            <a:ext cx="1509482" cy="72008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81A4F11-D5E8-45D0-8FF1-5CF7B8BD46A7}"/>
              </a:ext>
            </a:extLst>
          </p:cNvPr>
          <p:cNvGrpSpPr/>
          <p:nvPr/>
        </p:nvGrpSpPr>
        <p:grpSpPr>
          <a:xfrm>
            <a:off x="228691" y="3473787"/>
            <a:ext cx="1186789" cy="1035333"/>
            <a:chOff x="998806" y="2790151"/>
            <a:chExt cx="3713870" cy="2991670"/>
          </a:xfrm>
        </p:grpSpPr>
        <p:pic>
          <p:nvPicPr>
            <p:cNvPr id="12" name="Shape 502">
              <a:extLst>
                <a:ext uri="{FF2B5EF4-FFF2-40B4-BE49-F238E27FC236}">
                  <a16:creationId xmlns:a16="http://schemas.microsoft.com/office/drawing/2014/main" id="{5A5A092E-1DB9-4F5A-B8B0-4092F29760C8}"/>
                </a:ext>
              </a:extLst>
            </p:cNvPr>
            <p:cNvPicPr preferRelativeResize="0"/>
            <p:nvPr/>
          </p:nvPicPr>
          <p:blipFill rotWithShape="1">
            <a:blip r:embed="rId7" cstate="print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20529" y="2790151"/>
              <a:ext cx="3592147" cy="29916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A0BE462-0C96-4B89-A4E6-6671545C6B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98806" y="3429000"/>
              <a:ext cx="1223889" cy="1028215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23B3D1FD-0300-47D7-B743-F14D73CE4DC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58" y="3676794"/>
            <a:ext cx="1658461" cy="89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254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7E94209-BC86-4091-95B7-F1730B648E0D}"/>
              </a:ext>
            </a:extLst>
          </p:cNvPr>
          <p:cNvSpPr/>
          <p:nvPr/>
        </p:nvSpPr>
        <p:spPr>
          <a:xfrm>
            <a:off x="10344472" y="6093296"/>
            <a:ext cx="1528660" cy="65125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5" name="Shape 445"/>
          <p:cNvSpPr txBox="1">
            <a:spLocks noGrp="1"/>
          </p:cNvSpPr>
          <p:nvPr>
            <p:ph type="title"/>
          </p:nvPr>
        </p:nvSpPr>
        <p:spPr>
          <a:xfrm>
            <a:off x="695400" y="153204"/>
            <a:ext cx="9880376" cy="994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Status of LTE CAT-M Work Items</a:t>
            </a:r>
            <a:endParaRPr dirty="0"/>
          </a:p>
        </p:txBody>
      </p:sp>
      <p:sp>
        <p:nvSpPr>
          <p:cNvPr id="446" name="Shape 446"/>
          <p:cNvSpPr txBox="1">
            <a:spLocks noGrp="1"/>
          </p:cNvSpPr>
          <p:nvPr>
            <p:ph type="body" idx="1"/>
          </p:nvPr>
        </p:nvSpPr>
        <p:spPr>
          <a:xfrm>
            <a:off x="695399" y="1124744"/>
            <a:ext cx="10801201" cy="5594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800"/>
              <a:buFont typeface="Calibri"/>
              <a:buChar char="•"/>
            </a:pPr>
            <a:r>
              <a:rPr lang="en-CA" sz="2800" dirty="0">
                <a:latin typeface="Calibri"/>
                <a:ea typeface="Calibri"/>
                <a:cs typeface="Calibri"/>
                <a:sym typeface="Calibri"/>
              </a:rPr>
              <a:t>9+ Work Items on LTE CAT-M are currently in place and/or underway:</a:t>
            </a: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200"/>
              <a:buFont typeface="Verdana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47" name="Shape 447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10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8</a:t>
            </a:fld>
            <a:endParaRPr sz="1000" b="1" dirty="0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2BAF5FB-D263-4883-87F6-0E08BE6E61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43979"/>
              </p:ext>
            </p:extLst>
          </p:nvPr>
        </p:nvGraphicFramePr>
        <p:xfrm>
          <a:off x="708400" y="1634067"/>
          <a:ext cx="11164732" cy="5110480"/>
        </p:xfrm>
        <a:graphic>
          <a:graphicData uri="http://schemas.openxmlformats.org/drawingml/2006/table">
            <a:tbl>
              <a:tblPr firstRow="1" bandRow="1"/>
              <a:tblGrid>
                <a:gridCol w="1964462">
                  <a:extLst>
                    <a:ext uri="{9D8B030D-6E8A-4147-A177-3AD203B41FA5}">
                      <a16:colId xmlns:a16="http://schemas.microsoft.com/office/drawing/2014/main" val="3884575236"/>
                    </a:ext>
                  </a:extLst>
                </a:gridCol>
                <a:gridCol w="4797083">
                  <a:extLst>
                    <a:ext uri="{9D8B030D-6E8A-4147-A177-3AD203B41FA5}">
                      <a16:colId xmlns:a16="http://schemas.microsoft.com/office/drawing/2014/main" val="2293956114"/>
                    </a:ext>
                  </a:extLst>
                </a:gridCol>
                <a:gridCol w="4403187">
                  <a:extLst>
                    <a:ext uri="{9D8B030D-6E8A-4147-A177-3AD203B41FA5}">
                      <a16:colId xmlns:a16="http://schemas.microsoft.com/office/drawing/2014/main" val="28641246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sz="1400" b="1" dirty="0">
                          <a:solidFill>
                            <a:schemeClr val="tx1"/>
                          </a:solidFill>
                        </a:rPr>
                        <a:t>WI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b="1" dirty="0">
                          <a:solidFill>
                            <a:schemeClr val="tx1"/>
                          </a:solidFill>
                        </a:rPr>
                        <a:t>WI-Name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b="1" dirty="0">
                          <a:solidFill>
                            <a:schemeClr val="tx1"/>
                          </a:solidFill>
                        </a:rPr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887123"/>
                  </a:ext>
                </a:extLst>
              </a:tr>
              <a:tr h="46436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WI-81-xxM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EUTRA Protocol Rel-8 for CAT-M</a:t>
                      </a:r>
                      <a:endParaRPr lang="en-CA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in Certification. Additional bands are in development.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862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WI-82-xxM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EPC Protocol Rel-8 for EUTRA CAT-M</a:t>
                      </a:r>
                      <a:endParaRPr lang="en-CA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in Certification. Additional bands are in development.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6822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WI-125M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USIM interworking with EUTRA/EPC Rel 8 CAT M</a:t>
                      </a:r>
                      <a:endParaRPr lang="en-CA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in Certification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7969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WI-137M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USAT interworking with EUTRA/EPC Rel 8 CAT M</a:t>
                      </a:r>
                      <a:endParaRPr lang="en-CA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in Certification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3210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WI-150-xxM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Rel 9 Enhancements for EUTRA CAT-M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in Certification. Additional bands are in development.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5982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WI-177-xxM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Rel 10 Enhancements for EUTRA CAT-M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in Certification. Additional bands are in development.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438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WI-179-xxM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NIMTC </a:t>
                      </a: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 EUTRA CAT-M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in Certification. Additional bands are in development.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502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WI-210-xxM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SIMTC for EUTRA CAT-M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in Certification. Additional bands are in development.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829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WI-230M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USAT Enhancements for EUTRA CAT-M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in Certification.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1623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WI-242-xxM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UE Power Save Mode for EUTRA CAT-M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in Certification. Additional bands are in development.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163925"/>
                  </a:ext>
                </a:extLst>
              </a:tr>
            </a:tbl>
          </a:graphicData>
        </a:graphic>
      </p:graphicFrame>
      <p:pic>
        <p:nvPicPr>
          <p:cNvPr id="7" name="Shape 440" descr="Image result for LTE CAT M">
            <a:extLst>
              <a:ext uri="{FF2B5EF4-FFF2-40B4-BE49-F238E27FC236}">
                <a16:creationId xmlns:a16="http://schemas.microsoft.com/office/drawing/2014/main" id="{896ACB8A-B8E5-4163-BEE3-1F8EDDEDAFF9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63650" y="344486"/>
            <a:ext cx="1509482" cy="7200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174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 txBox="1">
            <a:spLocks noGrp="1"/>
          </p:cNvSpPr>
          <p:nvPr>
            <p:ph type="title"/>
          </p:nvPr>
        </p:nvSpPr>
        <p:spPr>
          <a:xfrm>
            <a:off x="695400" y="153204"/>
            <a:ext cx="9880376" cy="994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Status of NB-IoT Work Items</a:t>
            </a:r>
            <a:endParaRPr dirty="0"/>
          </a:p>
        </p:txBody>
      </p:sp>
      <p:sp>
        <p:nvSpPr>
          <p:cNvPr id="446" name="Shape 446"/>
          <p:cNvSpPr txBox="1">
            <a:spLocks noGrp="1"/>
          </p:cNvSpPr>
          <p:nvPr>
            <p:ph type="body" idx="1"/>
          </p:nvPr>
        </p:nvSpPr>
        <p:spPr>
          <a:xfrm>
            <a:off x="695399" y="1124744"/>
            <a:ext cx="10801201" cy="5594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800"/>
              <a:buFont typeface="Calibri"/>
              <a:buChar char="•"/>
            </a:pPr>
            <a:r>
              <a:rPr lang="en-CA" sz="2800" dirty="0">
                <a:latin typeface="Calibri"/>
                <a:ea typeface="Calibri"/>
                <a:cs typeface="Calibri"/>
                <a:sym typeface="Calibri"/>
              </a:rPr>
              <a:t>7+  Work Items on NB-IoT are currently in place and/or underway:</a:t>
            </a: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200"/>
              <a:buFont typeface="Verdana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47" name="Shape 447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10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9</a:t>
            </a:fld>
            <a:endParaRPr sz="1000" b="1" dirty="0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41CB77B-3766-43E8-840D-E651F8DB0769}"/>
              </a:ext>
            </a:extLst>
          </p:cNvPr>
          <p:cNvSpPr/>
          <p:nvPr/>
        </p:nvSpPr>
        <p:spPr>
          <a:xfrm>
            <a:off x="10344472" y="6093296"/>
            <a:ext cx="1528660" cy="65125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2BAF5FB-D263-4883-87F6-0E08BE6E61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942939"/>
              </p:ext>
            </p:extLst>
          </p:nvPr>
        </p:nvGraphicFramePr>
        <p:xfrm>
          <a:off x="812595" y="2029544"/>
          <a:ext cx="10756013" cy="4495800"/>
        </p:xfrm>
        <a:graphic>
          <a:graphicData uri="http://schemas.openxmlformats.org/drawingml/2006/table">
            <a:tbl>
              <a:tblPr firstRow="1" bandRow="1"/>
              <a:tblGrid>
                <a:gridCol w="2266518">
                  <a:extLst>
                    <a:ext uri="{9D8B030D-6E8A-4147-A177-3AD203B41FA5}">
                      <a16:colId xmlns:a16="http://schemas.microsoft.com/office/drawing/2014/main" val="3884575236"/>
                    </a:ext>
                  </a:extLst>
                </a:gridCol>
                <a:gridCol w="4904157">
                  <a:extLst>
                    <a:ext uri="{9D8B030D-6E8A-4147-A177-3AD203B41FA5}">
                      <a16:colId xmlns:a16="http://schemas.microsoft.com/office/drawing/2014/main" val="2293956114"/>
                    </a:ext>
                  </a:extLst>
                </a:gridCol>
                <a:gridCol w="3585338">
                  <a:extLst>
                    <a:ext uri="{9D8B030D-6E8A-4147-A177-3AD203B41FA5}">
                      <a16:colId xmlns:a16="http://schemas.microsoft.com/office/drawing/2014/main" val="28641246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sz="1600" b="1" dirty="0">
                          <a:solidFill>
                            <a:schemeClr val="tx1"/>
                          </a:solidFill>
                        </a:rPr>
                        <a:t>WI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b="1" dirty="0">
                          <a:solidFill>
                            <a:schemeClr val="tx1"/>
                          </a:solidFill>
                        </a:rPr>
                        <a:t>WI-Name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b="1" dirty="0">
                          <a:solidFill>
                            <a:schemeClr val="tx1"/>
                          </a:solidFill>
                        </a:rPr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887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600" dirty="0"/>
                        <a:t>WI-257-xx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dirty="0"/>
                        <a:t>NB-IoT Protocol Conformance Testing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dirty="0"/>
                        <a:t>Active in Certification. Additional bands are in development.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862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600" dirty="0"/>
                        <a:t>WI-258-xx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dirty="0"/>
                        <a:t>NB-IoT RRM Testing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dirty="0"/>
                        <a:t>Active in Certification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6822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600" dirty="0"/>
                        <a:t>WI-259-xx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dirty="0"/>
                        <a:t>NB-IoT RF Conformance Testing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600" dirty="0"/>
                        <a:t>Active in Certification. Additional bands are in development.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7969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WI-266-xx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USIM/USAT interworking with NB-IoT Rel-13</a:t>
                      </a:r>
                      <a:endParaRPr lang="en-CA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600" dirty="0"/>
                        <a:t>Active in Certification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3210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600" dirty="0"/>
                        <a:t>WI-293-xx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600" dirty="0"/>
                        <a:t>NB-IoT RF Conformance Testing Enhancements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600" dirty="0"/>
                        <a:t>In development. Target Q4/2018.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5982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600" dirty="0"/>
                        <a:t>WI-295-xx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600" dirty="0"/>
                        <a:t>eNB-IoT Protocol Testing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600" dirty="0"/>
                        <a:t>In development. Target Q4/2018.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438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WI-301-xx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UICC deactivation and UICC suspension when terminal in PSM or eDRX (Rel-14) for LTE CAT M1 and/or NB-IoT</a:t>
                      </a:r>
                      <a:endParaRPr lang="en-CA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CA" sz="16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600" dirty="0"/>
                        <a:t>In development. Target Q4/2018.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C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502405"/>
                  </a:ext>
                </a:extLst>
              </a:tr>
            </a:tbl>
          </a:graphicData>
        </a:graphic>
      </p:graphicFrame>
      <p:pic>
        <p:nvPicPr>
          <p:cNvPr id="7" name="Shape 439" descr="Image result for NB-IoT">
            <a:extLst>
              <a:ext uri="{FF2B5EF4-FFF2-40B4-BE49-F238E27FC236}">
                <a16:creationId xmlns:a16="http://schemas.microsoft.com/office/drawing/2014/main" id="{0064ECD7-376B-4D4B-B18A-B160AFC9B44F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749" t="19311" r="15743" b="17546"/>
          <a:stretch/>
        </p:blipFill>
        <p:spPr>
          <a:xfrm>
            <a:off x="10711674" y="166310"/>
            <a:ext cx="1271236" cy="11921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9381015"/>
      </p:ext>
    </p:extLst>
  </p:cSld>
  <p:clrMapOvr>
    <a:masterClrMapping/>
  </p:clrMapOvr>
</p:sld>
</file>

<file path=ppt/theme/theme1.xml><?xml version="1.0" encoding="utf-8"?>
<a:theme xmlns:a="http://schemas.openxmlformats.org/drawingml/2006/main" name="GCF 2015 16x9 PowerPoint template 1902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GCF 2015 16x9 PowerPoint template 19022015" id="{032F27AC-4F0A-4619-9CDE-C24CDBA47AFA}" vid="{D0AAAE49-274F-491B-A5F3-49D390E54A4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GCF 2015 16x9 PowerPoint template 19022015</Template>
  <TotalTime>8913</TotalTime>
  <Words>1086</Words>
  <Application>Microsoft Office PowerPoint</Application>
  <PresentationFormat>Widescreen</PresentationFormat>
  <Paragraphs>206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MS PGothic</vt:lpstr>
      <vt:lpstr>MS PGothic</vt:lpstr>
      <vt:lpstr>Arial</vt:lpstr>
      <vt:lpstr>Calibri</vt:lpstr>
      <vt:lpstr>Verdana</vt:lpstr>
      <vt:lpstr>GCF 2015 16x9 PowerPoint template 19022015</vt:lpstr>
      <vt:lpstr>Mass market Internet of Things (IoT) –  How do we ensure it all works?</vt:lpstr>
      <vt:lpstr>Mobile device interaction &amp; dependencies are evolving…</vt:lpstr>
      <vt:lpstr>Expanding beyond the consumer space</vt:lpstr>
      <vt:lpstr>Enabling certification for IoT verticals</vt:lpstr>
      <vt:lpstr>Addressing some of the challenges of IoT</vt:lpstr>
      <vt:lpstr>Addressing some of the challenges of IoT</vt:lpstr>
      <vt:lpstr>GCF IoT Priorities</vt:lpstr>
      <vt:lpstr>Status of LTE CAT-M Work Items</vt:lpstr>
      <vt:lpstr>Status of NB-IoT Work Items</vt:lpstr>
      <vt:lpstr>oneM2M Application Layer Certification</vt:lpstr>
      <vt:lpstr>Status of Automotive Work Items</vt:lpstr>
      <vt:lpstr>Concluding Remarks</vt:lpstr>
      <vt:lpstr>Where to find us…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Asif Hamidullah</cp:lastModifiedBy>
  <cp:revision>127</cp:revision>
  <dcterms:created xsi:type="dcterms:W3CDTF">2015-02-23T16:12:12Z</dcterms:created>
  <dcterms:modified xsi:type="dcterms:W3CDTF">2018-09-14T13:59:56Z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