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421" r:id="rId4"/>
    <p:sldId id="291" r:id="rId5"/>
    <p:sldId id="419" r:id="rId6"/>
    <p:sldId id="290" r:id="rId7"/>
    <p:sldId id="318" r:id="rId8"/>
    <p:sldId id="295" r:id="rId9"/>
    <p:sldId id="296" r:id="rId10"/>
    <p:sldId id="417" r:id="rId11"/>
    <p:sldId id="328" r:id="rId12"/>
    <p:sldId id="420" r:id="rId13"/>
    <p:sldId id="316" r:id="rId1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92"/>
    <a:srgbClr val="00B3BE"/>
    <a:srgbClr val="D4F5FA"/>
    <a:srgbClr val="FF0000"/>
    <a:srgbClr val="FFCC00"/>
    <a:srgbClr val="ECE6E8"/>
    <a:srgbClr val="DDDDDD"/>
    <a:srgbClr val="B29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77" autoAdjust="0"/>
    <p:restoredTop sz="94674"/>
  </p:normalViewPr>
  <p:slideViewPr>
    <p:cSldViewPr>
      <p:cViewPr varScale="1">
        <p:scale>
          <a:sx n="105" d="100"/>
          <a:sy n="105" d="100"/>
        </p:scale>
        <p:origin x="65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dirty="0"/>
              <a:t>Percentage Variance From Mean Dropped Call</a:t>
            </a:r>
            <a:r>
              <a:rPr lang="en-GB" sz="1400" baseline="0" dirty="0"/>
              <a:t> </a:t>
            </a:r>
            <a:r>
              <a:rPr lang="en-GB" sz="1400" dirty="0"/>
              <a:t>Rate</a:t>
            </a:r>
          </a:p>
        </c:rich>
      </c:tx>
      <c:layout>
        <c:manualLayout>
          <c:xMode val="edge"/>
          <c:yMode val="edge"/>
          <c:x val="0.113341714866149"/>
          <c:y val="4.7218614071146997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 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1">
                  <c:v>0.17647058823529399</c:v>
                </c:pt>
                <c:pt idx="2" formatCode="0.0%">
                  <c:v>0.148148148148148</c:v>
                </c:pt>
                <c:pt idx="3">
                  <c:v>0.17291233731866401</c:v>
                </c:pt>
                <c:pt idx="4">
                  <c:v>0.16104298576866699</c:v>
                </c:pt>
                <c:pt idx="5">
                  <c:v>0.18307949057668699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83-624D-B434-5BAA2A29E59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1">
                  <c:v>-3.9215686274509901E-2</c:v>
                </c:pt>
                <c:pt idx="2">
                  <c:v>-3.7037037037037097E-2</c:v>
                </c:pt>
                <c:pt idx="3">
                  <c:v>-3.08374636991877E-2</c:v>
                </c:pt>
                <c:pt idx="4">
                  <c:v>-4.8973122912543701E-2</c:v>
                </c:pt>
                <c:pt idx="5">
                  <c:v>-4.5872726290563902E-2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83-624D-B434-5BAA2A29E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1166640"/>
        <c:axId val="179116896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Mean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683-624D-B434-5BAA2A29E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1166640"/>
        <c:axId val="1791168960"/>
      </c:lineChart>
      <c:catAx>
        <c:axId val="1791166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100"/>
            </a:pPr>
            <a:endParaRPr lang="en-US"/>
          </a:p>
        </c:txPr>
        <c:crossAx val="1791168960"/>
        <c:crosses val="autoZero"/>
        <c:auto val="1"/>
        <c:lblAlgn val="ctr"/>
        <c:lblOffset val="100"/>
        <c:noMultiLvlLbl val="0"/>
      </c:catAx>
      <c:valAx>
        <c:axId val="1791168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791166640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dirty="0"/>
              <a:t>Percentage Variance From Mean Dropped Call</a:t>
            </a:r>
            <a:r>
              <a:rPr lang="en-GB" sz="1400" baseline="0" dirty="0"/>
              <a:t> </a:t>
            </a:r>
            <a:r>
              <a:rPr lang="en-GB" sz="1400" dirty="0"/>
              <a:t>Rate</a:t>
            </a:r>
          </a:p>
        </c:rich>
      </c:tx>
      <c:layout>
        <c:manualLayout>
          <c:xMode val="edge"/>
          <c:yMode val="edge"/>
          <c:x val="0.113341714866149"/>
          <c:y val="4.7218614071146997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 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1">
                  <c:v>0.17647058823529399</c:v>
                </c:pt>
                <c:pt idx="2" formatCode="0.0%">
                  <c:v>0.148148148148148</c:v>
                </c:pt>
                <c:pt idx="3">
                  <c:v>0.17291233731866401</c:v>
                </c:pt>
                <c:pt idx="4">
                  <c:v>0.16104298576866699</c:v>
                </c:pt>
                <c:pt idx="5">
                  <c:v>0.18307949057668699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FC-FF4A-A67E-F2978DE5728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GCF Members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1">
                  <c:v>-3.9215686274509901E-2</c:v>
                </c:pt>
                <c:pt idx="2">
                  <c:v>-3.7037037037037097E-2</c:v>
                </c:pt>
                <c:pt idx="3">
                  <c:v>-3.08374636991877E-2</c:v>
                </c:pt>
                <c:pt idx="4">
                  <c:v>-4.8973122912543701E-2</c:v>
                </c:pt>
                <c:pt idx="5">
                  <c:v>-4.5872726290563902E-2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FC-FF4A-A67E-F2978DE572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3770936"/>
        <c:axId val="214377128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Mean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Sheet1!$A$2:$A$8</c:f>
              <c:strCache>
                <c:ptCount val="6"/>
                <c:pt idx="1">
                  <c:v>Month A</c:v>
                </c:pt>
                <c:pt idx="2">
                  <c:v>Month B</c:v>
                </c:pt>
                <c:pt idx="3">
                  <c:v>Month C</c:v>
                </c:pt>
                <c:pt idx="4">
                  <c:v>Month D</c:v>
                </c:pt>
                <c:pt idx="5">
                  <c:v>Month 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6FC-FF4A-A67E-F2978DE572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770936"/>
        <c:axId val="2143771288"/>
      </c:lineChart>
      <c:catAx>
        <c:axId val="2143770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100">
                <a:noFill/>
              </a:defRPr>
            </a:pPr>
            <a:endParaRPr lang="en-US"/>
          </a:p>
        </c:txPr>
        <c:crossAx val="2143771288"/>
        <c:crosses val="autoZero"/>
        <c:auto val="1"/>
        <c:lblAlgn val="ctr"/>
        <c:lblOffset val="100"/>
        <c:noMultiLvlLbl val="0"/>
      </c:catAx>
      <c:valAx>
        <c:axId val="21437712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143770936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A415-3682-41D5-AD2F-443EFD10E428}" type="datetimeFigureOut">
              <a:rPr lang="en-GB" smtClean="0"/>
              <a:t>21/09/2018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C8E6-1952-47A1-B9AE-87B551DD4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2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8BEFA52-80E5-40C4-842D-FAEEBD2FE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898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anose="020B0600070205080204" pitchFamily="34" charset="-128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EFA52-80E5-40C4-842D-FAEEBD2FEF63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3485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1583267" y="4868864"/>
            <a:ext cx="739351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200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3445" y="3527773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3445" y="5039072"/>
            <a:ext cx="8534400" cy="838200"/>
          </a:xfrm>
        </p:spPr>
        <p:txBody>
          <a:bodyPr/>
          <a:lstStyle>
            <a:lvl1pPr marL="0" indent="0">
              <a:buFontTx/>
              <a:buNone/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1103446" y="6381328"/>
            <a:ext cx="7611533" cy="3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sz="1000" kern="1200" dirty="0">
                <a:solidFill>
                  <a:schemeClr val="bg1"/>
                </a:solidFill>
                <a:effectLst/>
                <a:latin typeface="+mn-lt"/>
                <a:ea typeface="MS PGothic" panose="020B0600070205080204" pitchFamily="34" charset="-128"/>
                <a:cs typeface="+mn-cs"/>
              </a:rPr>
              <a:t>This GCF document is subject to copyright protection</a:t>
            </a:r>
            <a:r>
              <a:rPr lang="en-US" altLang="en-US" sz="10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358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25496E-83F9-4F99-8D0A-4429548AB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7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26FA-0F4E-4D9E-B056-D6C8F44070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988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4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609600" y="1556793"/>
            <a:ext cx="10972800" cy="4320133"/>
          </a:xfrm>
        </p:spPr>
        <p:txBody>
          <a:bodyPr/>
          <a:lstStyle>
            <a:lvl1pPr>
              <a:defRPr sz="2400"/>
            </a:lvl1pPr>
            <a:lvl2pPr marL="719138" indent="-261938">
              <a:defRPr sz="2400"/>
            </a:lvl2pPr>
            <a:lvl3pPr marL="1074738" indent="-269875">
              <a:defRPr sz="2000"/>
            </a:lvl3pPr>
            <a:lvl4pPr marL="1439863" indent="-271463">
              <a:defRPr sz="1800"/>
            </a:lvl4pPr>
            <a:lvl5pPr marL="1701800" indent="-1778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7DE26B6-231F-4EC1-A7D1-3DCF5872E857}"/>
              </a:ext>
            </a:extLst>
          </p:cNvPr>
          <p:cNvSpPr/>
          <p:nvPr userDrawn="1"/>
        </p:nvSpPr>
        <p:spPr>
          <a:xfrm>
            <a:off x="9480376" y="5517232"/>
            <a:ext cx="2520280" cy="11521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2050" name="Picture 2" descr="Image result for Global certification forum">
            <a:extLst>
              <a:ext uri="{FF2B5EF4-FFF2-40B4-BE49-F238E27FC236}">
                <a16:creationId xmlns:a16="http://schemas.microsoft.com/office/drawing/2014/main" id="{298913CC-3C3D-4305-80D9-C2D45551556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55337" y="6381327"/>
            <a:ext cx="1180553" cy="42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43458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18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5600" indent="-355600">
              <a:defRPr sz="1800"/>
            </a:lvl1pPr>
            <a:lvl2pPr marL="719138" indent="-269875">
              <a:defRPr sz="1800"/>
            </a:lvl2pPr>
            <a:lvl3pPr marL="1074738" indent="-177800">
              <a:defRPr sz="1600"/>
            </a:lvl3pPr>
            <a:lvl4pPr marL="1439863" indent="-271463">
              <a:defRPr sz="1600"/>
            </a:lvl4pPr>
            <a:lvl5pPr marL="1701800" indent="-177800"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94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D7104-A730-4E32-98C3-1893F87957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9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0842-2C89-4A16-8189-17974D0A7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01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36B91-048B-44E1-957D-87990BD78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713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E2FD4-CC1D-42D1-8B5E-8F0391C21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58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410983-16A7-4528-B40F-E11179ED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1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79DAD-B1E9-4722-8E3D-EE1C1C1993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3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B1FD1-312D-43F2-9C13-171327E4E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2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103F19-EFB4-4F2C-8057-F2EBBC18EA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31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0"/>
            <a:endParaRPr lang="en-US" altLang="en-US"/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55017" y="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rgbClr val="A8A8A8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00633" y="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A8A8A8"/>
                </a:solidFill>
                <a:latin typeface="Verdana" panose="020B0604030504040204" pitchFamily="34" charset="0"/>
              </a:defRPr>
            </a:lvl1pPr>
          </a:lstStyle>
          <a:p>
            <a:fld id="{61C10B6B-15CA-4195-8010-4FDA54CC47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46567" y="0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000" b="1" dirty="0">
                <a:solidFill>
                  <a:srgbClr val="A8A8A8"/>
                </a:solidFill>
                <a:latin typeface="Verdana" panose="020B0604030504040204" pitchFamily="34" charset="0"/>
              </a:rPr>
              <a:t>©GCF 2018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9B802DC5-E99C-4A54-9834-1E72E0C6A9E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0966" y="6308727"/>
            <a:ext cx="999650" cy="4263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103" r:id="rId12"/>
    <p:sldLayoutId id="2147484104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ea typeface="MS PGothic" panose="020B0600070205080204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B3BE"/>
          </a:solidFill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994"/>
        </a:buClr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hyperlink" Target="mailto:gcf@globalcertificationforum.org" TargetMode="External"/><Relationship Id="rId2" Type="http://schemas.openxmlformats.org/officeDocument/2006/relationships/hyperlink" Target="https://www.linkedin.com/company/global-certification-forum-gcf-ltd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twitter.com/gcf_certified?lang=en" TargetMode="External"/><Relationship Id="rId5" Type="http://schemas.openxmlformats.org/officeDocument/2006/relationships/image" Target="../media/image34.png"/><Relationship Id="rId4" Type="http://schemas.openxmlformats.org/officeDocument/2006/relationships/hyperlink" Target="http://www.globalcertificationforum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604" y="3091289"/>
            <a:ext cx="10363200" cy="1470025"/>
          </a:xfrm>
        </p:spPr>
        <p:txBody>
          <a:bodyPr/>
          <a:lstStyle/>
          <a:p>
            <a:r>
              <a:rPr lang="en-IE" sz="2800" dirty="0"/>
              <a:t>GCF Intro Master Slides 21092018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7706" y="4322961"/>
            <a:ext cx="6088414" cy="838200"/>
          </a:xfrm>
        </p:spPr>
        <p:txBody>
          <a:bodyPr/>
          <a:lstStyle/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838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7E68C3-1B83-6E40-9999-EE8137794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6134472" cy="4525963"/>
          </a:xfrm>
        </p:spPr>
        <p:txBody>
          <a:bodyPr/>
          <a:lstStyle/>
          <a:p>
            <a:r>
              <a:rPr lang="en-US" sz="2000" dirty="0" err="1"/>
              <a:t>eSIM</a:t>
            </a:r>
            <a:r>
              <a:rPr lang="en-US" sz="2000" dirty="0"/>
              <a:t> enables users to securely download a SIM profile to their device.</a:t>
            </a:r>
          </a:p>
          <a:p>
            <a:endParaRPr lang="en-US" sz="2000" dirty="0"/>
          </a:p>
          <a:p>
            <a:r>
              <a:rPr lang="en-US" sz="2000" dirty="0"/>
              <a:t>For consumer devices implementing GSMA’s </a:t>
            </a:r>
            <a:r>
              <a:rPr lang="en-US" sz="2000" dirty="0" err="1"/>
              <a:t>eSIM</a:t>
            </a:r>
            <a:r>
              <a:rPr lang="en-US" sz="2000" dirty="0"/>
              <a:t> specifications</a:t>
            </a:r>
          </a:p>
          <a:p>
            <a:pPr lvl="1"/>
            <a:r>
              <a:rPr lang="en-US" sz="1600" dirty="0"/>
              <a:t>SGP.21 / SGP.22.</a:t>
            </a:r>
          </a:p>
          <a:p>
            <a:pPr lvl="1"/>
            <a:r>
              <a:rPr lang="en-US" sz="1600" dirty="0"/>
              <a:t>SGP.23 (Test specification).</a:t>
            </a:r>
          </a:p>
          <a:p>
            <a:endParaRPr lang="en-US" sz="2000" dirty="0"/>
          </a:p>
          <a:p>
            <a:r>
              <a:rPr lang="en-US" sz="2000" dirty="0"/>
              <a:t>Two paths to achieve RSP certification</a:t>
            </a:r>
          </a:p>
          <a:p>
            <a:pPr lvl="1"/>
            <a:r>
              <a:rPr lang="en-US" sz="1600" dirty="0"/>
              <a:t>Device Certification.</a:t>
            </a:r>
          </a:p>
          <a:p>
            <a:pPr lvl="1"/>
            <a:r>
              <a:rPr lang="en-US" sz="1600" dirty="0"/>
              <a:t>Standalone RSP Certification.</a:t>
            </a:r>
          </a:p>
          <a:p>
            <a:endParaRPr lang="en-US" sz="2000" dirty="0"/>
          </a:p>
          <a:p>
            <a:r>
              <a:rPr lang="en-US" sz="2000" dirty="0"/>
              <a:t>Standalone RSP Certification is open to non-GCF members and is free of charge in 2018.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DF1224-2AED-7449-B429-23522F167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RSP Certification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E947F-5FD4-2F4F-A6F9-DFB87C985F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D2F24-BDAC-2644-9709-DB02F30333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16E636-018C-A243-A6CB-7B1BC440A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136" y="2492896"/>
            <a:ext cx="36576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403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378E0B-3110-714F-BBCC-C3DE5CCB2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24" y="475267"/>
            <a:ext cx="12191999" cy="583307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756568-6F87-0848-AD2A-3C698AE53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17" y="5013176"/>
            <a:ext cx="10972800" cy="824956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US" sz="2000" b="1" dirty="0">
                <a:solidFill>
                  <a:schemeClr val="bg1"/>
                </a:solidFill>
              </a:rPr>
              <a:t>Competition</a:t>
            </a:r>
          </a:p>
          <a:p>
            <a:pPr>
              <a:buClr>
                <a:schemeClr val="bg1"/>
              </a:buClr>
            </a:pPr>
            <a:r>
              <a:rPr lang="en-US" sz="2000" b="1" dirty="0">
                <a:solidFill>
                  <a:schemeClr val="bg1"/>
                </a:solidFill>
              </a:rPr>
              <a:t>Business beyond smartphones + content.</a:t>
            </a:r>
          </a:p>
          <a:p>
            <a:pPr>
              <a:buClr>
                <a:schemeClr val="bg1"/>
              </a:buClr>
            </a:pPr>
            <a:r>
              <a:rPr lang="en-US" sz="2000" b="1" dirty="0">
                <a:solidFill>
                  <a:schemeClr val="bg1"/>
                </a:solidFill>
              </a:rPr>
              <a:t>It is essential that products and services work.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7274E2-5E65-B740-8AE4-729394677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12" y="238125"/>
            <a:ext cx="10920536" cy="1143000"/>
          </a:xfrm>
        </p:spPr>
        <p:txBody>
          <a:bodyPr/>
          <a:lstStyle/>
          <a:p>
            <a:r>
              <a:rPr lang="en-US" b="1" dirty="0"/>
              <a:t>Mobile market challenges…and GCF’s response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86A442-AF0C-4548-B10B-E126F3B766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476D0-6A54-3F4D-AC77-897B01BAB8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94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142696-580A-F442-B168-0CF2E255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market challenges – what is GCF doing?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FCE784-4985-FE4E-89CD-8310AD7293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28A11-CB41-934F-AA40-0EC17A941B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12</a:t>
            </a:fld>
            <a:endParaRPr lang="en-US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3F81A4-B526-D944-810E-C8361DAC5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50115"/>
              </p:ext>
            </p:extLst>
          </p:nvPr>
        </p:nvGraphicFramePr>
        <p:xfrm>
          <a:off x="767408" y="1628800"/>
          <a:ext cx="10814992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val="314829360"/>
                    </a:ext>
                  </a:extLst>
                </a:gridCol>
                <a:gridCol w="6206480">
                  <a:extLst>
                    <a:ext uri="{9D8B030D-6E8A-4147-A177-3AD203B41FA5}">
                      <a16:colId xmlns:a16="http://schemas.microsoft.com/office/drawing/2014/main" val="4067216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Change</a:t>
                      </a:r>
                    </a:p>
                  </a:txBody>
                  <a:tcPr>
                    <a:solidFill>
                      <a:srgbClr val="007E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GCF Response</a:t>
                      </a:r>
                    </a:p>
                  </a:txBody>
                  <a:tcPr>
                    <a:solidFill>
                      <a:srgbClr val="007E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004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Industry structure / new players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New member categories.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Demonstrate direct benefit of GCF Certification to manufacturers.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Engage beyond device acceptance teams in operators.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Further expand geographic footprint.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204068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Outsourced 3GPP development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Platform / Module Certification.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Certification consultancy services (ACE/RTO).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1629248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Rise of IoT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Ensure all major module/modem manufacturers are members.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Engage other industries and their suppliers to highlight GCF benefits.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157864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73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17A81C-645D-A34B-AED2-C57A6928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CD1479-1254-AA4A-BC78-A06B5E15F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071B9-EB30-0E42-A748-057BD797222B}"/>
              </a:ext>
            </a:extLst>
          </p:cNvPr>
          <p:cNvSpPr txBox="1"/>
          <p:nvPr/>
        </p:nvSpPr>
        <p:spPr>
          <a:xfrm>
            <a:off x="1376467" y="4118302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2"/>
              </a:rPr>
              <a:t>https://www.linkedin.com/company/global-certification-forum-gcf-ltd/</a:t>
            </a:r>
            <a:r>
              <a:rPr lang="en-US" sz="20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FB6983-A7B3-6A41-82DD-82736D0E5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72" y="4083407"/>
            <a:ext cx="546100" cy="46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A0EF08-806B-F742-ABDE-4A255FF9A555}"/>
              </a:ext>
            </a:extLst>
          </p:cNvPr>
          <p:cNvSpPr txBox="1"/>
          <p:nvPr/>
        </p:nvSpPr>
        <p:spPr>
          <a:xfrm>
            <a:off x="1376467" y="342900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4"/>
              </a:rPr>
              <a:t>www.globalcertificationforum.org</a:t>
            </a:r>
            <a:r>
              <a:rPr lang="en-US" sz="2000" b="1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CB8BE1-4E6B-8349-94C8-6666A50DF4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81" y="4653136"/>
            <a:ext cx="797882" cy="7978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4CC450-E604-5A4D-A618-DF2940BE62E7}"/>
              </a:ext>
            </a:extLst>
          </p:cNvPr>
          <p:cNvSpPr txBox="1"/>
          <p:nvPr/>
        </p:nvSpPr>
        <p:spPr>
          <a:xfrm>
            <a:off x="1469363" y="4852022"/>
            <a:ext cx="7506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6"/>
              </a:rPr>
              <a:t>@</a:t>
            </a:r>
            <a:r>
              <a:rPr lang="en-US" sz="2000" dirty="0" err="1">
                <a:hlinkClick r:id="rId6"/>
              </a:rPr>
              <a:t>GCF_Certified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30C377-1EEE-40B1-B6FB-9FA89C9929E7}"/>
              </a:ext>
            </a:extLst>
          </p:cNvPr>
          <p:cNvSpPr txBox="1"/>
          <p:nvPr/>
        </p:nvSpPr>
        <p:spPr>
          <a:xfrm>
            <a:off x="1343472" y="266203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hlinkClick r:id="rId7"/>
              </a:rPr>
              <a:t>gcf@globalcertificationforum.org</a:t>
            </a:r>
            <a:r>
              <a:rPr lang="en-US" sz="2000" b="1" dirty="0"/>
              <a:t> 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35249488-DAC1-364A-AF49-F47978EEAF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55017" y="0"/>
            <a:ext cx="38608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379360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itle 2"/>
          <p:cNvSpPr>
            <a:spLocks noGrp="1"/>
          </p:cNvSpPr>
          <p:nvPr>
            <p:ph type="title"/>
          </p:nvPr>
        </p:nvSpPr>
        <p:spPr>
          <a:xfrm>
            <a:off x="479376" y="274638"/>
            <a:ext cx="10441160" cy="850106"/>
          </a:xfrm>
        </p:spPr>
        <p:txBody>
          <a:bodyPr/>
          <a:lstStyle/>
          <a:p>
            <a:r>
              <a:rPr lang="en-GB" altLang="en-US" dirty="0"/>
              <a:t>Global Certification Forum (GCF) - who are we?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8FBC654-EBFB-4180-8739-C50EC70D7D2A}" type="slidenum">
              <a:rPr lang="en-US" altLang="en-US" sz="1000">
                <a:solidFill>
                  <a:srgbClr val="A8A8A8"/>
                </a:solidFill>
                <a:latin typeface="Verdana" panose="020B0604030504040204" pitchFamily="34" charset="0"/>
              </a:rPr>
              <a:pPr eaLnBrk="1" hangingPunct="1"/>
              <a:t>2</a:t>
            </a:fld>
            <a:endParaRPr lang="en-US" altLang="en-US" sz="1000" dirty="0">
              <a:solidFill>
                <a:srgbClr val="A8A8A8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7408" y="3681560"/>
            <a:ext cx="10585176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  <a:defRPr/>
            </a:pPr>
            <a:r>
              <a:rPr lang="en-GB" sz="2000" b="1" dirty="0">
                <a:latin typeface="+mn-lt"/>
                <a:ea typeface="ＭＳ Ｐゴシック" charset="0"/>
                <a:cs typeface="ＭＳ Ｐゴシック" charset="0"/>
              </a:rPr>
              <a:t>The mobile industry’s 3GPP device certification scheme</a:t>
            </a:r>
          </a:p>
          <a:p>
            <a:pPr marL="742950" lvl="1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solidFill>
                  <a:schemeClr val="accent4"/>
                </a:solidFill>
                <a:latin typeface="+mn-lt"/>
                <a:ea typeface="ＭＳ Ｐゴシック" charset="0"/>
                <a:cs typeface="ＭＳ Ｐゴシック" charset="0"/>
              </a:rPr>
              <a:t>300+ </a:t>
            </a: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members from across the globe and growing</a:t>
            </a:r>
          </a:p>
          <a:p>
            <a:pPr marL="1200150" lvl="2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21 new members in 2018</a:t>
            </a:r>
          </a:p>
          <a:p>
            <a:pPr marL="742950" lvl="1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Major brands participate (Operators, Device Manufacturers and Test Industry)</a:t>
            </a:r>
          </a:p>
          <a:p>
            <a:pPr marL="742950" lvl="1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&gt; 500 products certified per year</a:t>
            </a:r>
          </a:p>
          <a:p>
            <a:pPr marL="1200150" lvl="2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1800" dirty="0">
                <a:latin typeface="+mn-lt"/>
                <a:ea typeface="ＭＳ Ｐゴシック" charset="0"/>
                <a:cs typeface="ＭＳ Ｐゴシック" charset="0"/>
              </a:rPr>
              <a:t>2018 will have a record number of IoT Modules</a:t>
            </a:r>
          </a:p>
          <a:p>
            <a:pPr marL="285750" indent="-285750" algn="just"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latin typeface="+mn-lt"/>
                <a:ea typeface="ＭＳ Ｐゴシック" charset="0"/>
                <a:cs typeface="ＭＳ Ｐゴシック" charset="0"/>
              </a:rPr>
              <a:t>A GCF certified product has an assured level of interoperability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448" y="1186635"/>
            <a:ext cx="9793088" cy="2304376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13D4B21-B4FF-4E55-9139-E6DD8FC34F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55017" y="0"/>
            <a:ext cx="38608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81894907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GPP-logo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343" y="1464767"/>
            <a:ext cx="1166131" cy="512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gsma_logo.gif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196" y="1284299"/>
            <a:ext cx="910324" cy="71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NGMN_Logo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172" y="2488948"/>
            <a:ext cx="2117385" cy="89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tsi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376" y="4055366"/>
            <a:ext cx="1607309" cy="55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nfc_forum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5441747"/>
            <a:ext cx="1208055" cy="61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GTI-Logo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2446882"/>
            <a:ext cx="942206" cy="94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logo_tsdsi_color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5448315"/>
            <a:ext cx="1270273" cy="51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Wi-Fi Allianc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424" y="3926424"/>
            <a:ext cx="996634" cy="830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Industry Partners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5450" y="5281262"/>
            <a:ext cx="1050032" cy="9319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z="133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en-US" altLang="en-US" sz="13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83832A6-5C8A-5644-B6B4-F5F8C994285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2427706"/>
            <a:ext cx="1504665" cy="978403"/>
          </a:xfrm>
          <a:prstGeom prst="rect">
            <a:avLst/>
          </a:prstGeom>
        </p:spPr>
      </p:pic>
      <p:pic>
        <p:nvPicPr>
          <p:cNvPr id="21" name="Shape 177">
            <a:extLst>
              <a:ext uri="{FF2B5EF4-FFF2-40B4-BE49-F238E27FC236}">
                <a16:creationId xmlns:a16="http://schemas.microsoft.com/office/drawing/2014/main" id="{C5DD5617-894B-49AD-A172-FBC84A7FA4D0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168008" y="3559203"/>
            <a:ext cx="2962275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F5BEF2-C0E8-C549-A1FA-1322413657A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3859897"/>
            <a:ext cx="1616780" cy="8435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8D160A-859D-3C41-81FA-0D53E44BD90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079" y="2495629"/>
            <a:ext cx="1365419" cy="8718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CF2C65-A70E-4248-8F74-56D627B8B2C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33639" y="1227758"/>
            <a:ext cx="1270273" cy="850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4D10D6-0BC1-4919-B26C-389AD11F692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84599" y="1258640"/>
            <a:ext cx="2071387" cy="6904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154F6A-E189-4B6F-A9E9-44B39917F7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768408" y="4874102"/>
            <a:ext cx="1507226" cy="1507226"/>
          </a:xfrm>
          <a:prstGeom prst="rect">
            <a:avLst/>
          </a:prstGeom>
        </p:spPr>
      </p:pic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F756319F-0832-4727-AD55-EABBAD6563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55017" y="0"/>
            <a:ext cx="38608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341207718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196752"/>
            <a:ext cx="10094912" cy="1180728"/>
          </a:xfrm>
        </p:spPr>
        <p:txBody>
          <a:bodyPr/>
          <a:lstStyle/>
          <a:p>
            <a:r>
              <a:rPr lang="en-US" dirty="0"/>
              <a:t>ODMs and their partners can build more interoperable products using GCF certified platforms and by testing their final product to GCF’s test plan.</a:t>
            </a:r>
          </a:p>
          <a:p>
            <a:r>
              <a:rPr lang="en-US" dirty="0"/>
              <a:t>On average GCF members’ products have 20% fewer call drops.</a:t>
            </a:r>
          </a:p>
          <a:p>
            <a:r>
              <a:rPr lang="en-US" dirty="0"/>
              <a:t>Making your product work well with the worlds’ networks is critical to achieving success in a highly competitive market.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Why GCF?  </a:t>
            </a:r>
            <a:r>
              <a:rPr lang="en-US" sz="2400" i="1" dirty="0"/>
              <a:t>Good interoperability = better for business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4</a:t>
            </a:fld>
            <a:endParaRPr lang="en-US" alt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/>
          </p:nvPr>
        </p:nvGraphicFramePr>
        <p:xfrm>
          <a:off x="1127448" y="3068961"/>
          <a:ext cx="9217024" cy="2677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127448" y="6093296"/>
            <a:ext cx="9217024" cy="576064"/>
          </a:xfrm>
          <a:prstGeom prst="roundRect">
            <a:avLst/>
          </a:prstGeom>
          <a:solidFill>
            <a:srgbClr val="007E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GCF member products interoperate significantly better on networks.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F6A1FD-D42B-DD44-A19D-4FDB811F79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1795092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6D15AB-7CAE-454D-BEB5-3C247BBEC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88821"/>
            <a:ext cx="5630416" cy="4525963"/>
          </a:xfrm>
        </p:spPr>
        <p:txBody>
          <a:bodyPr/>
          <a:lstStyle/>
          <a:p>
            <a:r>
              <a:rPr lang="en-US" sz="1800" dirty="0"/>
              <a:t>End users expect reliable mobile products and services.</a:t>
            </a:r>
          </a:p>
          <a:p>
            <a:endParaRPr lang="en-US" sz="1800" dirty="0"/>
          </a:p>
          <a:p>
            <a:r>
              <a:rPr lang="en-US" sz="1800" dirty="0"/>
              <a:t>New use cases / businesses MUST be built on top of reliable devices and networks.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GCF enables </a:t>
            </a:r>
          </a:p>
          <a:p>
            <a:pPr marL="0" indent="0">
              <a:buNone/>
            </a:pPr>
            <a:endParaRPr lang="en-US" sz="1800" b="1" dirty="0"/>
          </a:p>
          <a:p>
            <a:r>
              <a:rPr lang="en-US" sz="1800" b="1" dirty="0">
                <a:solidFill>
                  <a:srgbClr val="00B3BE"/>
                </a:solidFill>
              </a:rPr>
              <a:t>Lowering of testing costs.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dirty="0">
                <a:solidFill>
                  <a:srgbClr val="00B3BE"/>
                </a:solidFill>
              </a:rPr>
              <a:t>Accelerated time to market </a:t>
            </a:r>
          </a:p>
          <a:p>
            <a:pPr lvl="1"/>
            <a:r>
              <a:rPr lang="en-US" sz="1400" dirty="0"/>
              <a:t>for 5G products and services.</a:t>
            </a:r>
          </a:p>
          <a:p>
            <a:endParaRPr lang="en-US" sz="1800" dirty="0"/>
          </a:p>
          <a:p>
            <a:r>
              <a:rPr lang="en-US" sz="1800" b="1" dirty="0">
                <a:solidFill>
                  <a:srgbClr val="00B3BE"/>
                </a:solidFill>
              </a:rPr>
              <a:t>Proven interoperability </a:t>
            </a:r>
          </a:p>
          <a:p>
            <a:pPr lvl="1"/>
            <a:r>
              <a:rPr lang="en-US" sz="1400" dirty="0"/>
              <a:t>of devices in global networks.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C37C46-7C27-1147-B1D1-084981AC9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– Network interoperability is critical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2F34FE-66D3-EC4F-846E-D045E7492A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E782D-FAC7-A043-869D-0B46416119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D0893-10F6-204C-BDEB-29C3880C54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485" y="1388821"/>
            <a:ext cx="4838328" cy="2563366"/>
          </a:xfrm>
          <a:prstGeom prst="rect">
            <a:avLst/>
          </a:prstGeom>
        </p:spPr>
      </p:pic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B57487D6-D9B6-8F4D-9AEA-A92935F2EAB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730485" y="4077072"/>
          <a:ext cx="4838328" cy="2222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317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EA1009-134E-9240-8FDF-BD248CCA5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GCF’s Certification scope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8A68D-46E0-EE40-9E88-91271C815D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B01D0C-7978-BE40-A9E4-BE7466DEDB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08" y="1988840"/>
            <a:ext cx="3304406" cy="313956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2658980-CA46-5648-AF1D-EF55326347DA}"/>
              </a:ext>
            </a:extLst>
          </p:cNvPr>
          <p:cNvSpPr/>
          <p:nvPr/>
        </p:nvSpPr>
        <p:spPr>
          <a:xfrm>
            <a:off x="4727848" y="1988840"/>
            <a:ext cx="3960440" cy="1008112"/>
          </a:xfrm>
          <a:prstGeom prst="roundRect">
            <a:avLst/>
          </a:prstGeom>
          <a:solidFill>
            <a:srgbClr val="00B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Services and Applications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60BC622-A7A0-5D46-A030-EA9C240EF9F3}"/>
              </a:ext>
            </a:extLst>
          </p:cNvPr>
          <p:cNvSpPr/>
          <p:nvPr/>
        </p:nvSpPr>
        <p:spPr>
          <a:xfrm>
            <a:off x="4736849" y="3212976"/>
            <a:ext cx="3942438" cy="1843416"/>
          </a:xfrm>
          <a:prstGeom prst="roundRect">
            <a:avLst/>
          </a:prstGeom>
          <a:solidFill>
            <a:srgbClr val="00B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Radio Technologies</a:t>
            </a:r>
          </a:p>
          <a:p>
            <a:pPr algn="ctr"/>
            <a:r>
              <a:rPr lang="en-US" sz="1600" dirty="0"/>
              <a:t>(2G, 3G, </a:t>
            </a:r>
            <a:r>
              <a:rPr lang="en-US" sz="1600" dirty="0">
                <a:solidFill>
                  <a:schemeClr val="bg1"/>
                </a:solidFill>
              </a:rPr>
              <a:t>4G</a:t>
            </a:r>
            <a:r>
              <a:rPr lang="en-US" sz="1600" dirty="0"/>
              <a:t>, 5G)</a:t>
            </a:r>
          </a:p>
          <a:p>
            <a:pPr algn="ctr"/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48388C6-1798-BF43-9D18-118C746C0B56}"/>
              </a:ext>
            </a:extLst>
          </p:cNvPr>
          <p:cNvSpPr/>
          <p:nvPr/>
        </p:nvSpPr>
        <p:spPr>
          <a:xfrm>
            <a:off x="9192344" y="1988840"/>
            <a:ext cx="2232248" cy="3139560"/>
          </a:xfrm>
          <a:prstGeom prst="roundRect">
            <a:avLst/>
          </a:prstGeom>
          <a:solidFill>
            <a:srgbClr val="00B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Related Tech.</a:t>
            </a:r>
          </a:p>
          <a:p>
            <a:pPr algn="ctr"/>
            <a:r>
              <a:rPr lang="en-US" sz="1600" dirty="0"/>
              <a:t>(e.g. NFC, SIM, </a:t>
            </a:r>
            <a:r>
              <a:rPr lang="en-US" sz="1600" dirty="0" err="1"/>
              <a:t>eSIM</a:t>
            </a:r>
            <a:r>
              <a:rPr lang="en-US" sz="1600" dirty="0"/>
              <a:t>/RSP </a:t>
            </a:r>
            <a:r>
              <a:rPr lang="en-US" sz="1600" dirty="0" err="1"/>
              <a:t>etc</a:t>
            </a:r>
            <a:r>
              <a:rPr lang="en-US" sz="1600" dirty="0"/>
              <a:t>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884389-2A37-8246-A11D-2ED4698591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81701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7AB73B-1E1D-754C-9261-E5A439B8B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8490"/>
          </a:xfrm>
        </p:spPr>
        <p:txBody>
          <a:bodyPr/>
          <a:lstStyle/>
          <a:p>
            <a:r>
              <a:rPr lang="en-US" dirty="0"/>
              <a:t>A simple Certification process…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97D10-9DD9-BD4D-87DA-3371CF523B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1D7104-A730-4E32-98C3-1893F87957E2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553272B-8CEE-8343-A48B-956752269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3239" y="4654457"/>
            <a:ext cx="1120176" cy="74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32A208A-E429-4B47-8872-8715DB348CB7}"/>
              </a:ext>
            </a:extLst>
          </p:cNvPr>
          <p:cNvGrpSpPr/>
          <p:nvPr/>
        </p:nvGrpSpPr>
        <p:grpSpPr>
          <a:xfrm>
            <a:off x="7225804" y="3391895"/>
            <a:ext cx="1827240" cy="568253"/>
            <a:chOff x="3666208" y="4615666"/>
            <a:chExt cx="4446015" cy="1281261"/>
          </a:xfrm>
        </p:grpSpPr>
        <p:sp>
          <p:nvSpPr>
            <p:cNvPr id="9" name="Left-Right Arrow 8">
              <a:extLst>
                <a:ext uri="{FF2B5EF4-FFF2-40B4-BE49-F238E27FC236}">
                  <a16:creationId xmlns:a16="http://schemas.microsoft.com/office/drawing/2014/main" id="{38817D6C-EA07-E24A-A662-7D8C808DA240}"/>
                </a:ext>
              </a:extLst>
            </p:cNvPr>
            <p:cNvSpPr/>
            <p:nvPr/>
          </p:nvSpPr>
          <p:spPr>
            <a:xfrm>
              <a:off x="6177970" y="5232524"/>
              <a:ext cx="368424" cy="15145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Left-Right Arrow 9">
              <a:extLst>
                <a:ext uri="{FF2B5EF4-FFF2-40B4-BE49-F238E27FC236}">
                  <a16:creationId xmlns:a16="http://schemas.microsoft.com/office/drawing/2014/main" id="{5627F45D-B046-7E47-9972-BA37CAD6404B}"/>
                </a:ext>
              </a:extLst>
            </p:cNvPr>
            <p:cNvSpPr/>
            <p:nvPr/>
          </p:nvSpPr>
          <p:spPr>
            <a:xfrm>
              <a:off x="4219600" y="5232524"/>
              <a:ext cx="368424" cy="15145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455B9F47-4A1C-9D45-BC8F-3E4A63B119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66208" y="4797944"/>
              <a:ext cx="522442" cy="1020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C81D3AB1-0EE6-8D4E-84B9-E6D8F00D8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93159" y="4615666"/>
              <a:ext cx="1519064" cy="128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B0957264-9D1D-D149-93FD-3D87316F91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17923" y="4986462"/>
              <a:ext cx="1520263" cy="617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>
            <a:extLst>
              <a:ext uri="{FF2B5EF4-FFF2-40B4-BE49-F238E27FC236}">
                <a16:creationId xmlns:a16="http://schemas.microsoft.com/office/drawing/2014/main" id="{E49E28CC-7233-8945-BE8A-D524A1B8F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2862" y="1627092"/>
            <a:ext cx="1524936" cy="95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246E7B1-72CE-3244-8ED5-C7B3BF7B3B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694" y="1076088"/>
            <a:ext cx="5218322" cy="54841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A0E9343-8631-5C47-91DF-82374F16CB33}"/>
              </a:ext>
            </a:extLst>
          </p:cNvPr>
          <p:cNvSpPr txBox="1"/>
          <p:nvPr/>
        </p:nvSpPr>
        <p:spPr>
          <a:xfrm>
            <a:off x="9241818" y="1873082"/>
            <a:ext cx="1887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3BE"/>
                </a:solidFill>
                <a:latin typeface="+mj-lt"/>
                <a:cs typeface="+mj-cs"/>
              </a:rPr>
              <a:t>Conformance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F4E123-780E-9D42-83C7-5705A729EBF1}"/>
              </a:ext>
            </a:extLst>
          </p:cNvPr>
          <p:cNvSpPr txBox="1"/>
          <p:nvPr/>
        </p:nvSpPr>
        <p:spPr>
          <a:xfrm>
            <a:off x="9257973" y="3445190"/>
            <a:ext cx="2166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3BE"/>
                </a:solidFill>
                <a:latin typeface="+mj-lt"/>
                <a:cs typeface="+mj-cs"/>
              </a:rPr>
              <a:t>Interoperability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5B521B-6395-A240-9D23-26C983424E29}"/>
              </a:ext>
            </a:extLst>
          </p:cNvPr>
          <p:cNvSpPr txBox="1"/>
          <p:nvPr/>
        </p:nvSpPr>
        <p:spPr>
          <a:xfrm>
            <a:off x="9348096" y="4780467"/>
            <a:ext cx="1546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3BE"/>
                </a:solidFill>
                <a:latin typeface="+mj-lt"/>
                <a:cs typeface="+mj-cs"/>
              </a:rPr>
              <a:t>Field Trials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D89807-DDED-4543-A5F3-EFD33D2738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1268849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1BC2E-B20C-3646-B696-9AC6B2696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searchable database of GCF Certified products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16359-BD36-1646-A508-3B2A8C249C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749076-B845-754B-BBBD-63CB3BD7B8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08" y="1556792"/>
            <a:ext cx="7128792" cy="45091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08BE54-3348-7642-87CB-16BB0F458215}"/>
              </a:ext>
            </a:extLst>
          </p:cNvPr>
          <p:cNvSpPr txBox="1"/>
          <p:nvPr/>
        </p:nvSpPr>
        <p:spPr>
          <a:xfrm>
            <a:off x="8256240" y="1556792"/>
            <a:ext cx="30243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Operator Members can view detailed information about GCF Certified Devices.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Search by technology / bands / features.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Operator members are notified when new products are GCF certified.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FD90B-0555-794A-AD01-3DDD4C77CC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2510216257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58FD0-9F7D-8747-8FEF-446B8C896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Operators, Manufacturers and the Test Industry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F223F-C390-C246-8655-1C3610B64F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10B6B-15CA-4195-8010-4FDA54CC479F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77E9F6-A41D-0749-9BBA-61AAAEDF8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5198368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/>
              <a:t>GCF’s Certification is developed and driven by its members.</a:t>
            </a:r>
          </a:p>
          <a:p>
            <a:pPr marL="0" indent="0">
              <a:buNone/>
            </a:pPr>
            <a:r>
              <a:rPr lang="en-US" sz="2000" dirty="0"/>
              <a:t>Members include: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Network Operators and Service Providers</a:t>
            </a:r>
          </a:p>
          <a:p>
            <a:endParaRPr lang="en-US" sz="2000" dirty="0"/>
          </a:p>
          <a:p>
            <a:r>
              <a:rPr lang="en-US" sz="2000" dirty="0"/>
              <a:t>Manufacturers</a:t>
            </a:r>
          </a:p>
          <a:p>
            <a:endParaRPr lang="en-US" sz="2000" dirty="0"/>
          </a:p>
          <a:p>
            <a:r>
              <a:rPr lang="en-US" sz="2000" dirty="0"/>
              <a:t>Test Labs and Test Equipment manufacturers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5EAD30-99A8-7B4B-8160-F8816FD11B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8" y="1692276"/>
            <a:ext cx="5013541" cy="3320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C986B7-0CA9-A645-AA45-8C09A2BBCD06}"/>
              </a:ext>
            </a:extLst>
          </p:cNvPr>
          <p:cNvSpPr txBox="1"/>
          <p:nvPr/>
        </p:nvSpPr>
        <p:spPr>
          <a:xfrm>
            <a:off x="7224354" y="5028350"/>
            <a:ext cx="3620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 GCF meeting, Singapore, January 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4ABCFB-EEC5-6047-A9ED-EB39DD3389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GGCF Intro Master Slides21092018</a:t>
            </a:r>
          </a:p>
        </p:txBody>
      </p:sp>
    </p:spTree>
    <p:extLst>
      <p:ext uri="{BB962C8B-B14F-4D97-AF65-F5344CB8AC3E}">
        <p14:creationId xmlns:p14="http://schemas.microsoft.com/office/powerpoint/2010/main" val="3666345590"/>
      </p:ext>
    </p:extLst>
  </p:cSld>
  <p:clrMapOvr>
    <a:masterClrMapping/>
  </p:clrMapOvr>
</p:sld>
</file>

<file path=ppt/theme/theme1.xml><?xml version="1.0" encoding="utf-8"?>
<a:theme xmlns:a="http://schemas.openxmlformats.org/drawingml/2006/main" name="GCF 2015 16x9 PowerPoint template 1902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CF 2015 16x9 PowerPoint template 19022015" id="{032F27AC-4F0A-4619-9CDE-C24CDBA47AFA}" vid="{D0AAAE49-274F-491B-A5F3-49D390E54A4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GCF 2015 16x9 PowerPoint template 19022015</Template>
  <TotalTime>6979</TotalTime>
  <Words>607</Words>
  <Application>Microsoft Office PowerPoint</Application>
  <PresentationFormat>Widescreen</PresentationFormat>
  <Paragraphs>118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MS PGothic</vt:lpstr>
      <vt:lpstr>MS PGothic</vt:lpstr>
      <vt:lpstr>Arial</vt:lpstr>
      <vt:lpstr>Verdana</vt:lpstr>
      <vt:lpstr>GCF 2015 16x9 PowerPoint template 19022015</vt:lpstr>
      <vt:lpstr>GCF Intro Master Slides 21092018</vt:lpstr>
      <vt:lpstr>Global Certification Forum (GCF) - who are we?</vt:lpstr>
      <vt:lpstr>Industry Partners</vt:lpstr>
      <vt:lpstr>Why GCF?  Good interoperability = better for business</vt:lpstr>
      <vt:lpstr>Device – Network interoperability is critical</vt:lpstr>
      <vt:lpstr>GCF’s Certification scope</vt:lpstr>
      <vt:lpstr>A simple Certification process…</vt:lpstr>
      <vt:lpstr>A searchable database of GCF Certified products</vt:lpstr>
      <vt:lpstr>For Operators, Manufacturers and the Test Industry</vt:lpstr>
      <vt:lpstr>RSP Certification</vt:lpstr>
      <vt:lpstr>Mobile market challenges…and GCF’s response</vt:lpstr>
      <vt:lpstr>Mobile market challenges – what is GCF doing?</vt:lpstr>
      <vt:lpstr>Where to find us…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Lars Nielsen</cp:lastModifiedBy>
  <cp:revision>123</cp:revision>
  <dcterms:created xsi:type="dcterms:W3CDTF">2015-02-23T16:12:12Z</dcterms:created>
  <dcterms:modified xsi:type="dcterms:W3CDTF">2018-09-21T11:27:00Z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