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347" r:id="rId3"/>
    <p:sldId id="274" r:id="rId4"/>
    <p:sldId id="275" r:id="rId5"/>
    <p:sldId id="279" r:id="rId6"/>
    <p:sldId id="412" r:id="rId7"/>
    <p:sldId id="294" r:id="rId8"/>
    <p:sldId id="302" r:id="rId9"/>
    <p:sldId id="303" r:id="rId10"/>
    <p:sldId id="406" r:id="rId11"/>
    <p:sldId id="410" r:id="rId12"/>
    <p:sldId id="273" r:id="rId13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E92"/>
    <a:srgbClr val="00B3BE"/>
    <a:srgbClr val="D4F5FA"/>
    <a:srgbClr val="FF0000"/>
    <a:srgbClr val="FFCC00"/>
    <a:srgbClr val="ECE6E8"/>
    <a:srgbClr val="DDDDDD"/>
    <a:srgbClr val="B29F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77" autoAdjust="0"/>
    <p:restoredTop sz="94674"/>
  </p:normalViewPr>
  <p:slideViewPr>
    <p:cSldViewPr>
      <p:cViewPr varScale="1">
        <p:scale>
          <a:sx n="105" d="100"/>
          <a:sy n="105" d="100"/>
        </p:scale>
        <p:origin x="654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21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298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33A415-3682-41D5-AD2F-443EFD10E428}" type="datetimeFigureOut">
              <a:rPr lang="en-GB" smtClean="0"/>
              <a:t>21/09/2018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7C8E6-1952-47A1-B9AE-87B551DD4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122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8BEFA52-80E5-40C4-842D-FAEEBD2FEF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48983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MS PGothic" panose="020B0600070205080204" pitchFamily="34" charset="-128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Shape 4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07" name="Shape 4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482985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Shape 3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0" name="Shape 4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725834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Shape 4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24" name="Shape 42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465775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Shape 4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69" name="Shape 4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780221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Shape 43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33" name="Shape 4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4" name="Shape 434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 sz="12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833789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Shape 5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68" name="Shape 5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825668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Shape 4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43" name="Shape 4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143749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Shape 4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43" name="Shape 4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342661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Shape 5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52" name="Shape 5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3" name="Shape 553"/>
          <p:cNvSpPr txBox="1"/>
          <p:nvPr/>
        </p:nvSpPr>
        <p:spPr>
          <a:xfrm>
            <a:off x="3883852" y="8684826"/>
            <a:ext cx="2972547" cy="457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 sz="12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62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Shape 5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61" name="Shape 5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30548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2"/>
          <p:cNvSpPr txBox="1">
            <a:spLocks noChangeArrowheads="1"/>
          </p:cNvSpPr>
          <p:nvPr userDrawn="1"/>
        </p:nvSpPr>
        <p:spPr bwMode="auto">
          <a:xfrm>
            <a:off x="1583267" y="4868864"/>
            <a:ext cx="7393517" cy="3968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GB" sz="2000">
              <a:solidFill>
                <a:schemeClr val="bg1"/>
              </a:solidFill>
              <a:latin typeface="Verdana" charset="0"/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03445" y="3527773"/>
            <a:ext cx="10363200" cy="14700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03445" y="5039072"/>
            <a:ext cx="8534400" cy="838200"/>
          </a:xfrm>
        </p:spPr>
        <p:txBody>
          <a:bodyPr/>
          <a:lstStyle>
            <a:lvl1pPr marL="0" indent="0">
              <a:buFontTx/>
              <a:buNone/>
              <a:defRPr sz="21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Text Box 4"/>
          <p:cNvSpPr txBox="1">
            <a:spLocks noChangeArrowheads="1"/>
          </p:cNvSpPr>
          <p:nvPr userDrawn="1"/>
        </p:nvSpPr>
        <p:spPr bwMode="auto">
          <a:xfrm>
            <a:off x="1103446" y="6381328"/>
            <a:ext cx="7611533" cy="318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000" kern="1200" dirty="0">
                <a:solidFill>
                  <a:schemeClr val="bg1"/>
                </a:solidFill>
                <a:effectLst/>
                <a:latin typeface="+mn-lt"/>
                <a:ea typeface="MS PGothic" panose="020B0600070205080204" pitchFamily="34" charset="-128"/>
                <a:cs typeface="+mn-cs"/>
              </a:rPr>
              <a:t>This GCF document is subject to copyright protection</a:t>
            </a:r>
            <a:r>
              <a:rPr lang="en-US" altLang="en-US" sz="1000" dirty="0">
                <a:solidFill>
                  <a:schemeClr val="bg1"/>
                </a:solidFill>
                <a:latin typeface="+mn-lt"/>
              </a:rPr>
              <a:t> </a:t>
            </a:r>
          </a:p>
          <a:p>
            <a:pPr eaLnBrk="1" hangingPunct="1"/>
            <a:endParaRPr lang="en-US" altLang="en-US" sz="1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13580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IoT Master Slides21092018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25496E-83F9-4F99-8D0A-4429548ABE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878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IoT Master Slides21092018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0C26FA-0F4E-4D9E-B056-D6C8F44070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3988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IoT Master Slides21092018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1D7104-A730-4E32-98C3-1893F87957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499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IoT Master Slides21092018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FF0842-2C89-4A16-8189-17974D0A7E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3019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IoT Master Slides21092018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C36B91-048B-44E1-957D-87990BD78A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5713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IoT Master Slides21092018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7E2FD4-CC1D-42D1-8B5E-8F0391C218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2588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IoT Master Slides21092018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410983-16A7-4528-B40F-E11179EDD2B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0613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IoT Master Slides21092018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179DAD-B1E9-4722-8E3D-EE1C1C1993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3034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IoT Master Slides21092018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9B1FD1-312D-43F2-9C13-171327E4E6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4259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IoT Master Slides21092018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103F19-EFB4-4F2C-8057-F2EBBC18EA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7313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0"/>
            <a:endParaRPr lang="en-US" altLang="en-US"/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55017" y="0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 b="1">
                <a:solidFill>
                  <a:srgbClr val="A8A8A8"/>
                </a:solidFill>
                <a:latin typeface="+mn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IoT Master Slides21092018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00633" y="0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b="1">
                <a:solidFill>
                  <a:srgbClr val="A8A8A8"/>
                </a:solidFill>
                <a:latin typeface="Verdana" panose="020B0604030504040204" pitchFamily="34" charset="0"/>
              </a:defRPr>
            </a:lvl1pPr>
          </a:lstStyle>
          <a:p>
            <a:fld id="{61C10B6B-15CA-4195-8010-4FDA54CC479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1" name="Rectangle 11"/>
          <p:cNvSpPr>
            <a:spLocks noChangeArrowheads="1"/>
          </p:cNvSpPr>
          <p:nvPr/>
        </p:nvSpPr>
        <p:spPr bwMode="auto">
          <a:xfrm>
            <a:off x="46567" y="0"/>
            <a:ext cx="3860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000" b="1" dirty="0">
                <a:solidFill>
                  <a:srgbClr val="A8A8A8"/>
                </a:solidFill>
                <a:latin typeface="Verdana" panose="020B0604030504040204" pitchFamily="34" charset="0"/>
              </a:rPr>
              <a:t>©GCF 2018</a:t>
            </a:r>
          </a:p>
        </p:txBody>
      </p:sp>
      <p:pic>
        <p:nvPicPr>
          <p:cNvPr id="8" name="Picture 7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9B802DC5-E99C-4A54-9834-1E72E0C6A9E5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0966" y="6308727"/>
            <a:ext cx="999650" cy="42634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02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+mj-lt"/>
          <a:ea typeface="MS PGothic" panose="020B0600070205080204" pitchFamily="34" charset="-128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ea typeface="MS PGothic" panose="020B0600070205080204" pitchFamily="34" charset="-128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ea typeface="MS PGothic" panose="020B0600070205080204" pitchFamily="34" charset="-128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ea typeface="MS PGothic" panose="020B0600070205080204" pitchFamily="34" charset="-128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ea typeface="MS PGothic" panose="020B0600070205080204" pitchFamily="34" charset="-128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cs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cs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cs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•"/>
        <a:defRPr sz="3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»"/>
        <a:defRPr sz="16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microsoft.com/office/2007/relationships/hdphoto" Target="../media/hdphoto1.wdp"/><Relationship Id="rId4" Type="http://schemas.openxmlformats.org/officeDocument/2006/relationships/image" Target="../media/image10.png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5604" y="3091289"/>
            <a:ext cx="10363200" cy="1470025"/>
          </a:xfrm>
        </p:spPr>
        <p:txBody>
          <a:bodyPr/>
          <a:lstStyle/>
          <a:p>
            <a:r>
              <a:rPr lang="en-IE" sz="2800" dirty="0"/>
              <a:t>IoT Master Slides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7706" y="4322961"/>
            <a:ext cx="6088414" cy="838200"/>
          </a:xfrm>
        </p:spPr>
        <p:txBody>
          <a:bodyPr/>
          <a:lstStyle/>
          <a:p>
            <a:endParaRPr lang="en-IE" dirty="0"/>
          </a:p>
          <a:p>
            <a:endParaRPr lang="en-IE" dirty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383862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Shape 555"/>
          <p:cNvSpPr txBox="1">
            <a:spLocks noGrp="1"/>
          </p:cNvSpPr>
          <p:nvPr>
            <p:ph type="title" idx="4294967295"/>
          </p:nvPr>
        </p:nvSpPr>
        <p:spPr>
          <a:xfrm>
            <a:off x="407368" y="476672"/>
            <a:ext cx="10008221" cy="561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3600" b="0" i="0" u="none" strike="noStrike" cap="none" dirty="0">
                <a:solidFill>
                  <a:srgbClr val="00B3BE"/>
                </a:solidFill>
                <a:latin typeface="Verdana"/>
                <a:ea typeface="Verdana"/>
                <a:cs typeface="Verdana"/>
                <a:sym typeface="Verdana"/>
              </a:rPr>
              <a:t>oneM2M </a:t>
            </a:r>
            <a:r>
              <a:rPr lang="en-IE" sz="3600" dirty="0"/>
              <a:t>A</a:t>
            </a:r>
            <a:r>
              <a:rPr lang="en-IE" sz="3600" b="0" i="0" u="none" strike="noStrike" cap="none" dirty="0">
                <a:solidFill>
                  <a:srgbClr val="00B3BE"/>
                </a:solidFill>
                <a:latin typeface="Verdana"/>
                <a:ea typeface="Verdana"/>
                <a:cs typeface="Verdana"/>
                <a:sym typeface="Verdana"/>
              </a:rPr>
              <a:t>pplication Layer Certification</a:t>
            </a:r>
            <a:endParaRPr dirty="0"/>
          </a:p>
        </p:txBody>
      </p:sp>
      <p:sp>
        <p:nvSpPr>
          <p:cNvPr id="556" name="Shape 556"/>
          <p:cNvSpPr txBox="1">
            <a:spLocks noGrp="1"/>
          </p:cNvSpPr>
          <p:nvPr>
            <p:ph type="body" idx="4294967295"/>
          </p:nvPr>
        </p:nvSpPr>
        <p:spPr>
          <a:xfrm>
            <a:off x="191343" y="1196752"/>
            <a:ext cx="5767365" cy="5688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190500" algn="l" rtl="0">
              <a:spcBef>
                <a:spcPts val="0"/>
              </a:spcBef>
              <a:spcAft>
                <a:spcPts val="0"/>
              </a:spcAft>
              <a:buClr>
                <a:srgbClr val="007994"/>
              </a:buClr>
              <a:buSzPts val="2400"/>
              <a:buFont typeface="Verdana"/>
              <a:buNone/>
            </a:pPr>
            <a:endParaRPr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rgbClr val="007994"/>
              </a:buClr>
              <a:buSzPts val="2400"/>
              <a:buFont typeface="Calibri"/>
              <a:buChar char="•"/>
            </a:pPr>
            <a:r>
              <a:rPr lang="en-IE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GCF is currently engaged in establishing a oneM2M 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c</a:t>
            </a:r>
            <a:r>
              <a:rPr lang="en-IE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ertification 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p</a:t>
            </a:r>
            <a:r>
              <a:rPr lang="en-IE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rogram</a:t>
            </a:r>
            <a:endParaRPr dirty="0"/>
          </a:p>
          <a:p>
            <a:pPr marL="742950" marR="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7994"/>
              </a:buClr>
              <a:buSzPts val="2000"/>
              <a:buFont typeface="Arial"/>
              <a:buChar char="–"/>
            </a:pPr>
            <a:r>
              <a:rPr lang="en-IE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Planned start is </a:t>
            </a:r>
            <a:r>
              <a:rPr lang="en-IE" sz="20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Jan of 2019</a:t>
            </a:r>
            <a:endParaRPr b="1" dirty="0"/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rgbClr val="007994"/>
              </a:buClr>
              <a:buSzPts val="2400"/>
              <a:buFont typeface="Calibri"/>
              <a:buChar char="•"/>
            </a:pPr>
            <a:r>
              <a:rPr lang="en-IE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Focus will be certifying the 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lang="en-IE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pplication and 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lang="en-IE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ervice 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l</a:t>
            </a:r>
            <a:r>
              <a:rPr lang="en-IE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ayer functionality of oneM2M</a:t>
            </a:r>
            <a:endParaRPr dirty="0"/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rgbClr val="007994"/>
              </a:buClr>
              <a:buSzPts val="2400"/>
              <a:buFont typeface="Calibri"/>
              <a:buChar char="•"/>
            </a:pPr>
            <a:r>
              <a:rPr lang="en-IE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Target devices include:</a:t>
            </a:r>
            <a:endParaRPr dirty="0"/>
          </a:p>
          <a:p>
            <a:pPr marL="742950" marR="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7994"/>
              </a:buClr>
              <a:buSzPts val="2000"/>
              <a:buFont typeface="Arial"/>
              <a:buChar char="–"/>
            </a:pPr>
            <a:r>
              <a:rPr lang="en-IE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Application </a:t>
            </a:r>
            <a:r>
              <a:rPr lang="en-IE" sz="2000" dirty="0"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en-IE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ntities (AE)</a:t>
            </a:r>
            <a:endParaRPr dirty="0"/>
          </a:p>
          <a:p>
            <a:pPr marL="742950" marR="0" lvl="1" indent="-285750" algn="l" rtl="0">
              <a:spcBef>
                <a:spcPts val="400"/>
              </a:spcBef>
              <a:spcAft>
                <a:spcPts val="0"/>
              </a:spcAft>
              <a:buClr>
                <a:srgbClr val="007994"/>
              </a:buClr>
              <a:buSzPts val="2000"/>
              <a:buFont typeface="Arial"/>
              <a:buChar char="–"/>
            </a:pPr>
            <a:r>
              <a:rPr lang="en-IE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Common </a:t>
            </a:r>
            <a:r>
              <a:rPr lang="en-IE" sz="2000" dirty="0"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lang="en-IE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ervice </a:t>
            </a:r>
            <a:r>
              <a:rPr lang="en-IE" sz="2000" dirty="0"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en-IE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ntities (CSE)</a:t>
            </a:r>
            <a:endParaRPr dirty="0"/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rgbClr val="007994"/>
              </a:buClr>
              <a:buSzPts val="2400"/>
              <a:buFont typeface="Calibri"/>
              <a:buChar char="•"/>
            </a:pPr>
            <a:r>
              <a:rPr lang="en-IE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Products cover both application nodes, middle nodes, and infrastructure nodes covering both HW and SW components</a:t>
            </a:r>
            <a:endParaRPr dirty="0"/>
          </a:p>
          <a:p>
            <a:pPr marL="342900" marR="0" lvl="0" indent="-190500" algn="l" rtl="0">
              <a:spcBef>
                <a:spcPts val="480"/>
              </a:spcBef>
              <a:spcAft>
                <a:spcPts val="0"/>
              </a:spcAft>
              <a:buClr>
                <a:srgbClr val="007994"/>
              </a:buClr>
              <a:buSzPts val="2400"/>
              <a:buFont typeface="Verdana"/>
              <a:buNone/>
            </a:pPr>
            <a:endParaRPr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158750" algn="l" rtl="0">
              <a:spcBef>
                <a:spcPts val="400"/>
              </a:spcBef>
              <a:spcAft>
                <a:spcPts val="0"/>
              </a:spcAft>
              <a:buClr>
                <a:srgbClr val="007994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215900" algn="l" rtl="0">
              <a:spcBef>
                <a:spcPts val="400"/>
              </a:spcBef>
              <a:spcAft>
                <a:spcPts val="0"/>
              </a:spcAft>
              <a:buClr>
                <a:srgbClr val="007994"/>
              </a:buClr>
              <a:buSzPts val="2000"/>
              <a:buFont typeface="Verdana"/>
              <a:buNone/>
            </a:pPr>
            <a:endParaRPr sz="2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7" name="Shape 557"/>
          <p:cNvSpPr txBox="1">
            <a:spLocks noGrp="1"/>
          </p:cNvSpPr>
          <p:nvPr>
            <p:ph type="sldNum" idx="12"/>
          </p:nvPr>
        </p:nvSpPr>
        <p:spPr>
          <a:xfrm>
            <a:off x="9300633" y="0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 sz="1000" b="1">
                <a:solidFill>
                  <a:srgbClr val="A8A8A8"/>
                </a:solidFill>
                <a:latin typeface="Verdana"/>
                <a:ea typeface="Verdana"/>
                <a:cs typeface="Verdana"/>
                <a:sym typeface="Verdana"/>
              </a:rPr>
              <a:t>10</a:t>
            </a:fld>
            <a:endParaRPr sz="1000" b="1" dirty="0">
              <a:solidFill>
                <a:srgbClr val="A8A8A8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558" name="Shape 558"/>
          <p:cNvPicPr preferRelativeResize="0"/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43824" y="1038662"/>
            <a:ext cx="5767366" cy="518746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01E1B8-9A8A-4B6A-8106-937161BD0BF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4425" y="277754"/>
            <a:ext cx="1658461" cy="89720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F156AFC-7231-0F4C-9790-78B035694C7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IoT Master Slides21092018</a:t>
            </a:r>
          </a:p>
        </p:txBody>
      </p:sp>
    </p:spTree>
    <p:extLst>
      <p:ext uri="{BB962C8B-B14F-4D97-AF65-F5344CB8AC3E}">
        <p14:creationId xmlns:p14="http://schemas.microsoft.com/office/powerpoint/2010/main" val="22005612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Shape 563"/>
          <p:cNvSpPr txBox="1">
            <a:spLocks noGrp="1"/>
          </p:cNvSpPr>
          <p:nvPr>
            <p:ph type="title"/>
          </p:nvPr>
        </p:nvSpPr>
        <p:spPr>
          <a:xfrm>
            <a:off x="695400" y="153204"/>
            <a:ext cx="9880376" cy="994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3200" b="0" i="0" u="none" strike="noStrike" cap="none" dirty="0">
                <a:solidFill>
                  <a:srgbClr val="00B3BE"/>
                </a:solidFill>
                <a:latin typeface="Verdana"/>
                <a:ea typeface="Verdana"/>
                <a:cs typeface="Verdana"/>
                <a:sym typeface="Verdana"/>
              </a:rPr>
              <a:t>Status of Automotive Work Items</a:t>
            </a:r>
            <a:endParaRPr dirty="0"/>
          </a:p>
        </p:txBody>
      </p:sp>
      <p:sp>
        <p:nvSpPr>
          <p:cNvPr id="565" name="Shape 565"/>
          <p:cNvSpPr txBox="1">
            <a:spLocks noGrp="1"/>
          </p:cNvSpPr>
          <p:nvPr>
            <p:ph type="sldNum" idx="12"/>
          </p:nvPr>
        </p:nvSpPr>
        <p:spPr>
          <a:xfrm>
            <a:off x="9300633" y="0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 sz="900" b="1">
                <a:solidFill>
                  <a:srgbClr val="A8A8A8"/>
                </a:solidFill>
                <a:latin typeface="Verdana"/>
                <a:ea typeface="Verdana"/>
                <a:cs typeface="Verdana"/>
                <a:sym typeface="Verdana"/>
              </a:rPr>
              <a:t>11</a:t>
            </a:fld>
            <a:endParaRPr sz="900" b="1" dirty="0">
              <a:solidFill>
                <a:srgbClr val="A8A8A8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" name="Shape 446">
            <a:extLst>
              <a:ext uri="{FF2B5EF4-FFF2-40B4-BE49-F238E27FC236}">
                <a16:creationId xmlns:a16="http://schemas.microsoft.com/office/drawing/2014/main" id="{C9988A22-6857-482F-9D99-DFAE6D45F6C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95399" y="1268760"/>
            <a:ext cx="10801201" cy="4727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7994"/>
              </a:buClr>
              <a:buSzPts val="2800"/>
              <a:buFont typeface="Calibri"/>
              <a:buChar char="•"/>
            </a:pPr>
            <a:r>
              <a:rPr lang="en-CA" sz="2800" dirty="0">
                <a:latin typeface="Calibri"/>
                <a:ea typeface="Calibri"/>
                <a:cs typeface="Calibri"/>
                <a:sym typeface="Calibri"/>
              </a:rPr>
              <a:t>2 Work Items on V2X are currently underway: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7994"/>
              </a:buClr>
              <a:buSzPts val="2800"/>
              <a:buFont typeface="Calibri"/>
              <a:buChar char="•"/>
            </a:pPr>
            <a:endParaRPr lang="en-CA" sz="2800" dirty="0"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7994"/>
              </a:buClr>
              <a:buSzPts val="2800"/>
              <a:buFont typeface="Calibri"/>
              <a:buChar char="•"/>
            </a:pPr>
            <a:endParaRPr lang="en-CA"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7994"/>
              </a:buClr>
              <a:buSzPts val="2800"/>
              <a:buFont typeface="Calibri"/>
              <a:buChar char="•"/>
            </a:pPr>
            <a:endParaRPr lang="en-CA" sz="2800" dirty="0"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7994"/>
              </a:buClr>
              <a:buSzPts val="2800"/>
              <a:buFont typeface="Calibri"/>
              <a:buChar char="•"/>
            </a:pPr>
            <a:endParaRPr lang="en-CA"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7994"/>
              </a:buClr>
              <a:buSzPts val="2800"/>
              <a:buFont typeface="Calibri"/>
              <a:buChar char="•"/>
            </a:pPr>
            <a:endParaRPr lang="en-CA" sz="2800" dirty="0"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7994"/>
              </a:buClr>
              <a:buSzPts val="2800"/>
              <a:buFont typeface="Calibri"/>
              <a:buChar char="•"/>
            </a:pPr>
            <a:endParaRPr lang="en-CA"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7994"/>
              </a:buClr>
              <a:buSzPts val="2800"/>
              <a:buFont typeface="Calibri"/>
              <a:buChar char="•"/>
            </a:pPr>
            <a:r>
              <a:rPr lang="en-CA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 Work </a:t>
            </a:r>
            <a:r>
              <a:rPr lang="en-CA" sz="2800" dirty="0">
                <a:latin typeface="Calibri"/>
                <a:ea typeface="Calibri"/>
                <a:cs typeface="Calibri"/>
                <a:sym typeface="Calibri"/>
              </a:rPr>
              <a:t>Items on eCall are active and/or underway:</a:t>
            </a:r>
            <a:endParaRPr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Clr>
                <a:srgbClr val="007994"/>
              </a:buClr>
              <a:buSzPts val="2200"/>
              <a:buFont typeface="Verdana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3CAF433D-CC4B-4812-9E4E-D6798ED09E8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23392" y="1988840"/>
          <a:ext cx="10323966" cy="2199640"/>
        </p:xfrm>
        <a:graphic>
          <a:graphicData uri="http://schemas.openxmlformats.org/drawingml/2006/table">
            <a:tbl>
              <a:tblPr firstRow="1" bandRow="1"/>
              <a:tblGrid>
                <a:gridCol w="2175477">
                  <a:extLst>
                    <a:ext uri="{9D8B030D-6E8A-4147-A177-3AD203B41FA5}">
                      <a16:colId xmlns:a16="http://schemas.microsoft.com/office/drawing/2014/main" val="3884575236"/>
                    </a:ext>
                  </a:extLst>
                </a:gridCol>
                <a:gridCol w="4707167">
                  <a:extLst>
                    <a:ext uri="{9D8B030D-6E8A-4147-A177-3AD203B41FA5}">
                      <a16:colId xmlns:a16="http://schemas.microsoft.com/office/drawing/2014/main" val="2293956114"/>
                    </a:ext>
                  </a:extLst>
                </a:gridCol>
                <a:gridCol w="3441322">
                  <a:extLst>
                    <a:ext uri="{9D8B030D-6E8A-4147-A177-3AD203B41FA5}">
                      <a16:colId xmlns:a16="http://schemas.microsoft.com/office/drawing/2014/main" val="28641246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A" b="1" dirty="0">
                          <a:solidFill>
                            <a:schemeClr val="tx1"/>
                          </a:solidFill>
                        </a:rPr>
                        <a:t>WI 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b="1" dirty="0">
                          <a:solidFill>
                            <a:schemeClr val="tx1"/>
                          </a:solidFill>
                        </a:rPr>
                        <a:t>WI-Name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b="1" dirty="0">
                          <a:solidFill>
                            <a:schemeClr val="tx1"/>
                          </a:solidFill>
                        </a:rPr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18871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WI-281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Verdana"/>
                          <a:ea typeface="Verdana"/>
                          <a:cs typeface="Verdana"/>
                          <a:sym typeface="Arial"/>
                        </a:rPr>
                        <a:t>LTE Vehicle to Vehicle (V2V) for EUTRA Rel 14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Completed. Test Equipment Validation underway. Target Q4/18 Activation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58620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WI-282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Verdana"/>
                          <a:ea typeface="Verdana"/>
                          <a:cs typeface="Verdana"/>
                          <a:sym typeface="Arial"/>
                        </a:rPr>
                        <a:t>LTE Vehicle to Everything (V2X) for EUTRA Rel 14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Completed. Test Equipment Validation underway. Target Q4/18 Activation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6822859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143F88D-9933-4D6C-9961-EEA121F7E08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23392" y="4927560"/>
          <a:ext cx="10323966" cy="1381760"/>
        </p:xfrm>
        <a:graphic>
          <a:graphicData uri="http://schemas.openxmlformats.org/drawingml/2006/table">
            <a:tbl>
              <a:tblPr firstRow="1" bandRow="1"/>
              <a:tblGrid>
                <a:gridCol w="2175477">
                  <a:extLst>
                    <a:ext uri="{9D8B030D-6E8A-4147-A177-3AD203B41FA5}">
                      <a16:colId xmlns:a16="http://schemas.microsoft.com/office/drawing/2014/main" val="3884575236"/>
                    </a:ext>
                  </a:extLst>
                </a:gridCol>
                <a:gridCol w="4707167">
                  <a:extLst>
                    <a:ext uri="{9D8B030D-6E8A-4147-A177-3AD203B41FA5}">
                      <a16:colId xmlns:a16="http://schemas.microsoft.com/office/drawing/2014/main" val="2293956114"/>
                    </a:ext>
                  </a:extLst>
                </a:gridCol>
                <a:gridCol w="3441322">
                  <a:extLst>
                    <a:ext uri="{9D8B030D-6E8A-4147-A177-3AD203B41FA5}">
                      <a16:colId xmlns:a16="http://schemas.microsoft.com/office/drawing/2014/main" val="28641246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A" b="1" dirty="0">
                          <a:solidFill>
                            <a:schemeClr val="tx1"/>
                          </a:solidFill>
                        </a:rPr>
                        <a:t>WI 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b="1" dirty="0">
                          <a:solidFill>
                            <a:schemeClr val="tx1"/>
                          </a:solidFill>
                        </a:rPr>
                        <a:t>WI-Name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b="1" dirty="0">
                          <a:solidFill>
                            <a:schemeClr val="tx1"/>
                          </a:solidFill>
                        </a:rPr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18871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WI-147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Verdana"/>
                          <a:ea typeface="Verdana"/>
                          <a:cs typeface="Verdana"/>
                          <a:sym typeface="Arial"/>
                        </a:rPr>
                        <a:t>Release 8 Non-modem procedures of eCall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Active in Certification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58620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WI-298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Verdana"/>
                          <a:ea typeface="Verdana"/>
                          <a:cs typeface="Verdana"/>
                          <a:sym typeface="Arial"/>
                        </a:rPr>
                        <a:t>EIEI (eCall with IMS) Rel 14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Ongoing. Target Q1/19 Activation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6822859"/>
                  </a:ext>
                </a:extLst>
              </a:tr>
            </a:tbl>
          </a:graphicData>
        </a:graphic>
      </p:graphicFrame>
      <p:grpSp>
        <p:nvGrpSpPr>
          <p:cNvPr id="12" name="Group 11">
            <a:extLst>
              <a:ext uri="{FF2B5EF4-FFF2-40B4-BE49-F238E27FC236}">
                <a16:creationId xmlns:a16="http://schemas.microsoft.com/office/drawing/2014/main" id="{CBB8313F-C243-4379-B1DC-FE353ECC4B87}"/>
              </a:ext>
            </a:extLst>
          </p:cNvPr>
          <p:cNvGrpSpPr/>
          <p:nvPr/>
        </p:nvGrpSpPr>
        <p:grpSpPr>
          <a:xfrm>
            <a:off x="8040216" y="153204"/>
            <a:ext cx="2000850" cy="1488725"/>
            <a:chOff x="998806" y="2790151"/>
            <a:chExt cx="3713870" cy="2991670"/>
          </a:xfrm>
        </p:grpSpPr>
        <p:pic>
          <p:nvPicPr>
            <p:cNvPr id="13" name="Shape 502">
              <a:extLst>
                <a:ext uri="{FF2B5EF4-FFF2-40B4-BE49-F238E27FC236}">
                  <a16:creationId xmlns:a16="http://schemas.microsoft.com/office/drawing/2014/main" id="{A9B6A575-1682-4C6D-B98F-4ADA0D0CD87B}"/>
                </a:ext>
              </a:extLst>
            </p:cNvPr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20529" y="2790151"/>
              <a:ext cx="3592147" cy="299167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F499A40-E210-473A-8AF0-33A7D1FF683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98806" y="3429000"/>
              <a:ext cx="1223889" cy="1028215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82F4198-24B3-449F-AD06-86CDDE1417FF}"/>
              </a:ext>
            </a:extLst>
          </p:cNvPr>
          <p:cNvGrpSpPr/>
          <p:nvPr/>
        </p:nvGrpSpPr>
        <p:grpSpPr>
          <a:xfrm>
            <a:off x="10041066" y="548680"/>
            <a:ext cx="1935272" cy="1052059"/>
            <a:chOff x="6096000" y="3074870"/>
            <a:chExt cx="4840347" cy="2552207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D78C754-FCFB-4BD1-9CB3-87FF2285A40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56899" y="3287353"/>
              <a:ext cx="4679448" cy="2339724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49DAEC75-AB79-475C-8DE5-83132A14C4A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96000" y="3074870"/>
              <a:ext cx="1466422" cy="645782"/>
            </a:xfrm>
            <a:prstGeom prst="rect">
              <a:avLst/>
            </a:prstGeom>
          </p:spPr>
        </p:pic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774DDAE-AF87-FF4B-A1BF-8C1B55AB022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IoT Master Slides21092018</a:t>
            </a:r>
          </a:p>
        </p:txBody>
      </p:sp>
    </p:spTree>
    <p:extLst>
      <p:ext uri="{BB962C8B-B14F-4D97-AF65-F5344CB8AC3E}">
        <p14:creationId xmlns:p14="http://schemas.microsoft.com/office/powerpoint/2010/main" val="29220574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3" name="Shape 403"/>
          <p:cNvPicPr preferRelativeResize="0"/>
          <p:nvPr/>
        </p:nvPicPr>
        <p:blipFill rotWithShape="1">
          <a:blip r:embed="rId3">
            <a:alphaModFix/>
          </a:blip>
          <a:srcRect t="24582" b="15469"/>
          <a:stretch/>
        </p:blipFill>
        <p:spPr>
          <a:xfrm>
            <a:off x="4365" y="4149080"/>
            <a:ext cx="8185354" cy="2592289"/>
          </a:xfrm>
          <a:prstGeom prst="rect">
            <a:avLst/>
          </a:prstGeom>
          <a:noFill/>
          <a:ln>
            <a:noFill/>
          </a:ln>
        </p:spPr>
      </p:pic>
      <p:sp>
        <p:nvSpPr>
          <p:cNvPr id="404" name="Shape 404"/>
          <p:cNvSpPr txBox="1">
            <a:spLocks noGrp="1"/>
          </p:cNvSpPr>
          <p:nvPr>
            <p:ph type="sldNum" idx="12"/>
          </p:nvPr>
        </p:nvSpPr>
        <p:spPr>
          <a:xfrm>
            <a:off x="9300633" y="0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 sz="900" b="1">
                <a:solidFill>
                  <a:srgbClr val="A8A8A8"/>
                </a:solidFill>
                <a:latin typeface="Verdana"/>
                <a:ea typeface="Verdana"/>
                <a:cs typeface="Verdana"/>
                <a:sym typeface="Verdana"/>
              </a:rPr>
              <a:t>12</a:t>
            </a:fld>
            <a:endParaRPr sz="900" b="1">
              <a:solidFill>
                <a:srgbClr val="A8A8A8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DE3FBBD-D374-44CD-B673-D3C960B8C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IoT Summary</a:t>
            </a:r>
          </a:p>
        </p:txBody>
      </p:sp>
      <p:sp>
        <p:nvSpPr>
          <p:cNvPr id="7" name="Shape 556">
            <a:extLst>
              <a:ext uri="{FF2B5EF4-FFF2-40B4-BE49-F238E27FC236}">
                <a16:creationId xmlns:a16="http://schemas.microsoft.com/office/drawing/2014/main" id="{FEEDFD16-A9E8-45C5-AEAE-9F6F5AD48F81}"/>
              </a:ext>
            </a:extLst>
          </p:cNvPr>
          <p:cNvSpPr txBox="1">
            <a:spLocks/>
          </p:cNvSpPr>
          <p:nvPr/>
        </p:nvSpPr>
        <p:spPr bwMode="auto">
          <a:xfrm>
            <a:off x="191343" y="1052736"/>
            <a:ext cx="11809313" cy="5688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spcFirstLastPara="1" vert="horz" wrap="square" lIns="91425" tIns="45700" rIns="91425" bIns="4570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994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994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994"/>
              </a:buClr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994"/>
              </a:buClr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994"/>
              </a:buClr>
              <a:buChar char="»"/>
              <a:defRPr sz="16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994"/>
              </a:buClr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994"/>
              </a:buClr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994"/>
              </a:buClr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994"/>
              </a:buClr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indent="-190500">
              <a:spcBef>
                <a:spcPts val="0"/>
              </a:spcBef>
              <a:spcAft>
                <a:spcPts val="0"/>
              </a:spcAft>
              <a:buSzPts val="2400"/>
              <a:buFont typeface="Verdana"/>
              <a:buNone/>
            </a:pPr>
            <a:endParaRPr lang="en-CA" sz="2400" kern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spcBef>
                <a:spcPts val="480"/>
              </a:spcBef>
              <a:spcAft>
                <a:spcPts val="1200"/>
              </a:spcAft>
              <a:buSzPts val="2400"/>
              <a:buFont typeface="Calibri"/>
              <a:buChar char="•"/>
            </a:pPr>
            <a:r>
              <a:rPr lang="en-CA" sz="2800" kern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Massive IoT is a phenomenon that is already underway</a:t>
            </a:r>
          </a:p>
          <a:p>
            <a:pPr>
              <a:spcBef>
                <a:spcPts val="480"/>
              </a:spcBef>
              <a:spcAft>
                <a:spcPts val="1200"/>
              </a:spcAft>
              <a:buSzPts val="2400"/>
              <a:buFont typeface="Calibri"/>
              <a:buChar char="•"/>
            </a:pPr>
            <a:r>
              <a:rPr lang="en-CA" sz="2800" kern="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GCF is fully prepared to handle the certification of these unique device types in a cost effective manner</a:t>
            </a:r>
          </a:p>
          <a:p>
            <a:pPr>
              <a:spcBef>
                <a:spcPts val="480"/>
              </a:spcBef>
              <a:spcAft>
                <a:spcPts val="1200"/>
              </a:spcAft>
              <a:buSzPts val="2400"/>
              <a:buFont typeface="Calibri"/>
              <a:buChar char="•"/>
            </a:pPr>
            <a:r>
              <a:rPr lang="en-CA" sz="2800" kern="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Participation from Industry and the GCF Membership will be key in identifying and prioritizing IoT Verticals that will require certification</a:t>
            </a:r>
            <a:endParaRPr lang="en-CA" sz="2800" kern="0" dirty="0"/>
          </a:p>
          <a:p>
            <a:pPr indent="-190500">
              <a:spcBef>
                <a:spcPts val="480"/>
              </a:spcBef>
              <a:spcAft>
                <a:spcPts val="0"/>
              </a:spcAft>
              <a:buSzPts val="2400"/>
              <a:buFont typeface="Verdana"/>
              <a:buNone/>
            </a:pPr>
            <a:endParaRPr lang="en-CA" sz="2400" kern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1" indent="-158750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</a:pPr>
            <a:endParaRPr lang="en-CA" sz="2000" kern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15900">
              <a:spcBef>
                <a:spcPts val="400"/>
              </a:spcBef>
              <a:spcAft>
                <a:spcPts val="0"/>
              </a:spcAft>
              <a:buSzPts val="2000"/>
              <a:buFont typeface="Verdana"/>
              <a:buNone/>
            </a:pPr>
            <a:endParaRPr lang="en-CA" sz="2000" kern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C760ED8-B302-9A44-A797-35010EA11E5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IoT Master Slides21092018</a:t>
            </a:r>
          </a:p>
        </p:txBody>
      </p:sp>
    </p:spTree>
    <p:extLst>
      <p:ext uri="{BB962C8B-B14F-4D97-AF65-F5344CB8AC3E}">
        <p14:creationId xmlns:p14="http://schemas.microsoft.com/office/powerpoint/2010/main" val="3957578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C8E2710-D9B7-D84A-9D40-AEAA6F52A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76" y="5715000"/>
            <a:ext cx="10972800" cy="1143000"/>
          </a:xfrm>
        </p:spPr>
        <p:txBody>
          <a:bodyPr/>
          <a:lstStyle/>
          <a:p>
            <a:r>
              <a:rPr lang="en-US" b="1" dirty="0"/>
              <a:t>GCF Internet of Things (IoT) Certification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989C2F-B89C-7F46-8D12-2EE2C9BE7E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IoT Master Slides21092018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BB8D08-8E33-2B40-AC89-7DE2898853F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1D7104-A730-4E32-98C3-1893F87957E2}" type="slidenum">
              <a:rPr lang="en-US" altLang="en-US" smtClean="0"/>
              <a:pPr/>
              <a:t>2</a:t>
            </a:fld>
            <a:endParaRPr lang="en-US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BD7C69-4B53-7E4D-87D2-57CBD9A968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764" y="445666"/>
            <a:ext cx="11352023" cy="544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680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Shape 409"/>
          <p:cNvSpPr txBox="1">
            <a:spLocks noGrp="1"/>
          </p:cNvSpPr>
          <p:nvPr>
            <p:ph type="title"/>
          </p:nvPr>
        </p:nvSpPr>
        <p:spPr>
          <a:xfrm>
            <a:off x="144016" y="274638"/>
            <a:ext cx="12000657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3200" b="0" i="0" u="none" strike="noStrike" cap="none" dirty="0">
                <a:solidFill>
                  <a:srgbClr val="00B3BE"/>
                </a:solidFill>
                <a:latin typeface="Verdana"/>
                <a:ea typeface="Verdana"/>
                <a:cs typeface="Verdana"/>
                <a:sym typeface="Verdana"/>
              </a:rPr>
              <a:t>Mobile </a:t>
            </a:r>
            <a:r>
              <a:rPr lang="en-IE" dirty="0"/>
              <a:t>d</a:t>
            </a:r>
            <a:r>
              <a:rPr lang="en-IE" sz="3200" b="0" i="0" u="none" strike="noStrike" cap="none" dirty="0">
                <a:solidFill>
                  <a:srgbClr val="00B3BE"/>
                </a:solidFill>
                <a:latin typeface="Verdana"/>
                <a:ea typeface="Verdana"/>
                <a:cs typeface="Verdana"/>
                <a:sym typeface="Verdana"/>
              </a:rPr>
              <a:t>evice </a:t>
            </a:r>
            <a:r>
              <a:rPr lang="en-IE" dirty="0"/>
              <a:t>i</a:t>
            </a:r>
            <a:r>
              <a:rPr lang="en-IE" sz="3200" b="0" i="0" u="none" strike="noStrike" cap="none" dirty="0">
                <a:solidFill>
                  <a:srgbClr val="00B3BE"/>
                </a:solidFill>
                <a:latin typeface="Verdana"/>
                <a:ea typeface="Verdana"/>
                <a:cs typeface="Verdana"/>
                <a:sym typeface="Verdana"/>
              </a:rPr>
              <a:t>nteraction </a:t>
            </a:r>
            <a:r>
              <a:rPr lang="en-IE" dirty="0"/>
              <a:t>&amp;</a:t>
            </a:r>
            <a:r>
              <a:rPr lang="en-IE" sz="3200" b="0" i="0" u="none" strike="noStrike" cap="none" dirty="0">
                <a:solidFill>
                  <a:srgbClr val="00B3BE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IE" dirty="0"/>
              <a:t>d</a:t>
            </a:r>
            <a:r>
              <a:rPr lang="en-IE" sz="3200" b="0" i="0" u="none" strike="noStrike" cap="none" dirty="0">
                <a:solidFill>
                  <a:srgbClr val="00B3BE"/>
                </a:solidFill>
                <a:latin typeface="Verdana"/>
                <a:ea typeface="Verdana"/>
                <a:cs typeface="Verdana"/>
                <a:sym typeface="Verdana"/>
              </a:rPr>
              <a:t>ependencies are evolving…</a:t>
            </a:r>
            <a:endParaRPr dirty="0"/>
          </a:p>
        </p:txBody>
      </p:sp>
      <p:sp>
        <p:nvSpPr>
          <p:cNvPr id="410" name="Shape 410"/>
          <p:cNvSpPr/>
          <p:nvPr/>
        </p:nvSpPr>
        <p:spPr>
          <a:xfrm>
            <a:off x="1991544" y="6237312"/>
            <a:ext cx="2304256" cy="62068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1" name="Shape 411"/>
          <p:cNvSpPr/>
          <p:nvPr/>
        </p:nvSpPr>
        <p:spPr>
          <a:xfrm>
            <a:off x="8760296" y="5570707"/>
            <a:ext cx="1728192" cy="108012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" name="Shape 412"/>
          <p:cNvSpPr/>
          <p:nvPr/>
        </p:nvSpPr>
        <p:spPr>
          <a:xfrm>
            <a:off x="10272464" y="5561529"/>
            <a:ext cx="1728192" cy="108012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3" name="Shape 413" descr="http://i.dailymail.co.uk/i/pix/2014/01/06/article-2534751-1BA033F4000005DC-37_634x408.jpg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3352" y="1700808"/>
            <a:ext cx="3384377" cy="22037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4" name="Shape 414" descr="http://realtybiznews.com/wp-content/uploads/2015/11/Screen-Shot-2014-04-10-at-4.02.13-PM.png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95799" y="1700808"/>
            <a:ext cx="3456385" cy="22037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5" name="Shape 415" descr="http://cdn.pymnts.com/wp-content/uploads/2016/02/smart-cities-innovation.jpg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44272" y="1700808"/>
            <a:ext cx="3384376" cy="22149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16" name="Shape 416"/>
          <p:cNvCxnSpPr/>
          <p:nvPr/>
        </p:nvCxnSpPr>
        <p:spPr>
          <a:xfrm>
            <a:off x="3935760" y="1873292"/>
            <a:ext cx="0" cy="4984708"/>
          </a:xfrm>
          <a:prstGeom prst="straightConnector1">
            <a:avLst/>
          </a:prstGeom>
          <a:noFill/>
          <a:ln w="9525" cap="flat" cmpd="sng">
            <a:solidFill>
              <a:srgbClr val="B5DADD"/>
            </a:solidFill>
            <a:prstDash val="dash"/>
            <a:round/>
            <a:headEnd type="none" w="sm" len="sm"/>
            <a:tailEnd type="none" w="sm" len="sm"/>
          </a:ln>
        </p:spPr>
      </p:cxnSp>
      <p:cxnSp>
        <p:nvCxnSpPr>
          <p:cNvPr id="417" name="Shape 417"/>
          <p:cNvCxnSpPr/>
          <p:nvPr/>
        </p:nvCxnSpPr>
        <p:spPr>
          <a:xfrm>
            <a:off x="8112224" y="1873292"/>
            <a:ext cx="0" cy="4984708"/>
          </a:xfrm>
          <a:prstGeom prst="straightConnector1">
            <a:avLst/>
          </a:prstGeom>
          <a:noFill/>
          <a:ln w="9525" cap="flat" cmpd="sng">
            <a:solidFill>
              <a:srgbClr val="B5DADD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418" name="Shape 418"/>
          <p:cNvSpPr/>
          <p:nvPr/>
        </p:nvSpPr>
        <p:spPr>
          <a:xfrm>
            <a:off x="263352" y="4187758"/>
            <a:ext cx="3384377" cy="2535906"/>
          </a:xfrm>
          <a:prstGeom prst="roundRect">
            <a:avLst>
              <a:gd name="adj" fmla="val 16667"/>
            </a:avLst>
          </a:prstGeom>
          <a:solidFill>
            <a:srgbClr val="44969F"/>
          </a:solidFill>
          <a:ln w="25400" cap="flat" cmpd="sng">
            <a:solidFill>
              <a:srgbClr val="88A3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Smartphones are evolving in their use to cater more and more to services touching users connected and digital lives.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Wearables are becoming increasingly the next frontier for personal wireless connectivity.  </a:t>
            </a:r>
            <a:endParaRPr sz="28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9" name="Shape 419"/>
          <p:cNvSpPr/>
          <p:nvPr/>
        </p:nvSpPr>
        <p:spPr>
          <a:xfrm>
            <a:off x="4295800" y="4187758"/>
            <a:ext cx="3384377" cy="2535906"/>
          </a:xfrm>
          <a:prstGeom prst="roundRect">
            <a:avLst>
              <a:gd name="adj" fmla="val 16667"/>
            </a:avLst>
          </a:prstGeom>
          <a:solidFill>
            <a:srgbClr val="44969F"/>
          </a:solidFill>
          <a:ln w="25400" cap="flat" cmpd="sng">
            <a:solidFill>
              <a:srgbClr val="88A3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The Internet of Things is extending beyond a consumer’s immediate personal space, to encapsulate their home and places of work.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Both cloud and localised peer to peer services are becoming the norm in connected living.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0" name="Shape 420"/>
          <p:cNvSpPr/>
          <p:nvPr/>
        </p:nvSpPr>
        <p:spPr>
          <a:xfrm>
            <a:off x="8472264" y="4149080"/>
            <a:ext cx="3456386" cy="2574584"/>
          </a:xfrm>
          <a:prstGeom prst="roundRect">
            <a:avLst>
              <a:gd name="adj" fmla="val 16667"/>
            </a:avLst>
          </a:prstGeom>
          <a:solidFill>
            <a:srgbClr val="44969F"/>
          </a:solidFill>
          <a:ln w="25400" cap="flat" cmpd="sng">
            <a:solidFill>
              <a:srgbClr val="88A3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Supporting this vast array of interconnected devices and services requires seamless interoperability of the underlying technologies that are enabling this digital revolution.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Plans to support these technologies, and develop innovative ways of certification are underway at GCF </a:t>
            </a:r>
            <a:endParaRPr dirty="0"/>
          </a:p>
        </p:txBody>
      </p:sp>
      <p:sp>
        <p:nvSpPr>
          <p:cNvPr id="421" name="Shape 421"/>
          <p:cNvSpPr txBox="1">
            <a:spLocks noGrp="1"/>
          </p:cNvSpPr>
          <p:nvPr>
            <p:ph type="sldNum" idx="12"/>
          </p:nvPr>
        </p:nvSpPr>
        <p:spPr>
          <a:xfrm>
            <a:off x="9300633" y="0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 sz="900" b="1">
                <a:solidFill>
                  <a:srgbClr val="A8A8A8"/>
                </a:solidFill>
                <a:latin typeface="Verdana"/>
                <a:ea typeface="Verdana"/>
                <a:cs typeface="Verdana"/>
                <a:sym typeface="Verdana"/>
              </a:rPr>
              <a:t>3</a:t>
            </a:fld>
            <a:endParaRPr sz="900" b="1" dirty="0">
              <a:solidFill>
                <a:srgbClr val="A8A8A8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20A2628-CB94-9C4F-828D-FE87E84C7F2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IoT Master Slides21092018</a:t>
            </a:r>
          </a:p>
        </p:txBody>
      </p:sp>
    </p:spTree>
    <p:extLst>
      <p:ext uri="{BB962C8B-B14F-4D97-AF65-F5344CB8AC3E}">
        <p14:creationId xmlns:p14="http://schemas.microsoft.com/office/powerpoint/2010/main" val="2059813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Shape 426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3200" b="0" i="0" u="none" strike="noStrike" cap="none" dirty="0">
                <a:solidFill>
                  <a:srgbClr val="00B3BE"/>
                </a:solidFill>
                <a:latin typeface="Verdana"/>
                <a:ea typeface="Verdana"/>
                <a:cs typeface="Verdana"/>
                <a:sym typeface="Verdana"/>
              </a:rPr>
              <a:t>Expanding beyond the </a:t>
            </a:r>
            <a:r>
              <a:rPr lang="en-IE" dirty="0"/>
              <a:t>c</a:t>
            </a:r>
            <a:r>
              <a:rPr lang="en-IE" sz="3200" b="0" i="0" u="none" strike="noStrike" cap="none" dirty="0">
                <a:solidFill>
                  <a:srgbClr val="00B3BE"/>
                </a:solidFill>
                <a:latin typeface="Verdana"/>
                <a:ea typeface="Verdana"/>
                <a:cs typeface="Verdana"/>
                <a:sym typeface="Verdana"/>
              </a:rPr>
              <a:t>onsumer </a:t>
            </a:r>
            <a:r>
              <a:rPr lang="en-IE" dirty="0"/>
              <a:t>s</a:t>
            </a:r>
            <a:r>
              <a:rPr lang="en-IE" sz="3200" b="0" i="0" u="none" strike="noStrike" cap="none" dirty="0">
                <a:solidFill>
                  <a:srgbClr val="00B3BE"/>
                </a:solidFill>
                <a:latin typeface="Verdana"/>
                <a:ea typeface="Verdana"/>
                <a:cs typeface="Verdana"/>
                <a:sym typeface="Verdana"/>
              </a:rPr>
              <a:t>pace</a:t>
            </a:r>
            <a:endParaRPr dirty="0"/>
          </a:p>
        </p:txBody>
      </p:sp>
      <p:sp>
        <p:nvSpPr>
          <p:cNvPr id="427" name="Shape 427"/>
          <p:cNvSpPr/>
          <p:nvPr/>
        </p:nvSpPr>
        <p:spPr>
          <a:xfrm>
            <a:off x="407368" y="2019612"/>
            <a:ext cx="4896152" cy="3846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IE" sz="20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GCF is focussed on addressing the entire wireless market both in the consumer, enterprise, and IoT space</a:t>
            </a:r>
            <a:endParaRPr dirty="0"/>
          </a:p>
          <a:p>
            <a:pPr marL="285750" marR="0" lvl="0" indent="-28575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IE" sz="20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Focus is being put on 5G and IoT to address growing market of connected devices</a:t>
            </a:r>
            <a:endParaRPr dirty="0"/>
          </a:p>
          <a:p>
            <a:pPr marL="285750" marR="0" lvl="0" indent="-28575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IE" sz="20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Flexible certification practices are being put into place that will allow for a cost-effective solution for various IoT verticals</a:t>
            </a:r>
            <a:endParaRPr dirty="0"/>
          </a:p>
        </p:txBody>
      </p:sp>
      <p:sp>
        <p:nvSpPr>
          <p:cNvPr id="428" name="Shape 428"/>
          <p:cNvSpPr/>
          <p:nvPr/>
        </p:nvSpPr>
        <p:spPr>
          <a:xfrm>
            <a:off x="9264352" y="5589240"/>
            <a:ext cx="2736304" cy="108012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9" name="Shape 429"/>
          <p:cNvSpPr txBox="1">
            <a:spLocks noGrp="1"/>
          </p:cNvSpPr>
          <p:nvPr>
            <p:ph type="sldNum" idx="12"/>
          </p:nvPr>
        </p:nvSpPr>
        <p:spPr>
          <a:xfrm>
            <a:off x="9300633" y="0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 sz="900" b="1">
                <a:solidFill>
                  <a:srgbClr val="A8A8A8"/>
                </a:solidFill>
                <a:latin typeface="Verdana"/>
                <a:ea typeface="Verdana"/>
                <a:cs typeface="Verdana"/>
                <a:sym typeface="Verdana"/>
              </a:rPr>
              <a:t>4</a:t>
            </a:fld>
            <a:endParaRPr sz="900" b="1" dirty="0">
              <a:solidFill>
                <a:srgbClr val="A8A8A8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430" name="Shape 430" descr="A picture containing vector graphics  Description generated with high confidence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13010" y="1266092"/>
            <a:ext cx="5983734" cy="505146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907A176-41CE-8F49-B056-CAD2E2498BE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IoT Master Slides21092018</a:t>
            </a:r>
          </a:p>
        </p:txBody>
      </p:sp>
    </p:spTree>
    <p:extLst>
      <p:ext uri="{BB962C8B-B14F-4D97-AF65-F5344CB8AC3E}">
        <p14:creationId xmlns:p14="http://schemas.microsoft.com/office/powerpoint/2010/main" val="2714302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Shape 471"/>
          <p:cNvSpPr txBox="1">
            <a:spLocks noGrp="1"/>
          </p:cNvSpPr>
          <p:nvPr>
            <p:ph type="title"/>
          </p:nvPr>
        </p:nvSpPr>
        <p:spPr>
          <a:xfrm>
            <a:off x="695400" y="153204"/>
            <a:ext cx="9880376" cy="994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3200" b="0" i="0" u="none" strike="noStrike" cap="none" dirty="0">
                <a:solidFill>
                  <a:srgbClr val="00B3BE"/>
                </a:solidFill>
                <a:latin typeface="Verdana"/>
                <a:ea typeface="Verdana"/>
                <a:cs typeface="Verdana"/>
                <a:sym typeface="Verdana"/>
              </a:rPr>
              <a:t>Enabling </a:t>
            </a:r>
            <a:r>
              <a:rPr lang="en-IE" dirty="0"/>
              <a:t>c</a:t>
            </a:r>
            <a:r>
              <a:rPr lang="en-IE" sz="3200" b="0" i="0" u="none" strike="noStrike" cap="none" dirty="0">
                <a:solidFill>
                  <a:srgbClr val="00B3BE"/>
                </a:solidFill>
                <a:latin typeface="Verdana"/>
                <a:ea typeface="Verdana"/>
                <a:cs typeface="Verdana"/>
                <a:sym typeface="Verdana"/>
              </a:rPr>
              <a:t>ertification for IoT </a:t>
            </a:r>
            <a:r>
              <a:rPr lang="en-IE" dirty="0"/>
              <a:t>v</a:t>
            </a:r>
            <a:r>
              <a:rPr lang="en-IE" sz="3200" b="0" i="0" u="none" strike="noStrike" cap="none" dirty="0">
                <a:solidFill>
                  <a:srgbClr val="00B3BE"/>
                </a:solidFill>
                <a:latin typeface="Verdana"/>
                <a:ea typeface="Verdana"/>
                <a:cs typeface="Verdana"/>
                <a:sym typeface="Verdana"/>
              </a:rPr>
              <a:t>erticals</a:t>
            </a:r>
            <a:endParaRPr dirty="0"/>
          </a:p>
        </p:txBody>
      </p:sp>
      <p:sp>
        <p:nvSpPr>
          <p:cNvPr id="472" name="Shape 472"/>
          <p:cNvSpPr/>
          <p:nvPr/>
        </p:nvSpPr>
        <p:spPr>
          <a:xfrm>
            <a:off x="479376" y="4581128"/>
            <a:ext cx="10096400" cy="1224136"/>
          </a:xfrm>
          <a:prstGeom prst="roundRect">
            <a:avLst>
              <a:gd name="adj" fmla="val 16667"/>
            </a:avLst>
          </a:prstGeom>
          <a:solidFill>
            <a:srgbClr val="007E92"/>
          </a:solidFill>
          <a:ln w="25400" cap="flat" cmpd="sng">
            <a:solidFill>
              <a:srgbClr val="88A3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2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GCF </a:t>
            </a:r>
            <a:r>
              <a:rPr lang="en-IE" sz="2400" dirty="0">
                <a:solidFill>
                  <a:schemeClr val="lt1"/>
                </a:solidFill>
              </a:rPr>
              <a:t>c</a:t>
            </a:r>
            <a:r>
              <a:rPr lang="en-IE" sz="2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ertification </a:t>
            </a:r>
            <a:r>
              <a:rPr lang="en-IE" sz="2400" dirty="0">
                <a:solidFill>
                  <a:schemeClr val="lt1"/>
                </a:solidFill>
              </a:rPr>
              <a:t>e</a:t>
            </a:r>
            <a:r>
              <a:rPr lang="en-IE" sz="2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ngine</a:t>
            </a:r>
            <a:endParaRPr dirty="0"/>
          </a:p>
        </p:txBody>
      </p:sp>
      <p:cxnSp>
        <p:nvCxnSpPr>
          <p:cNvPr id="473" name="Shape 473"/>
          <p:cNvCxnSpPr/>
          <p:nvPr/>
        </p:nvCxnSpPr>
        <p:spPr>
          <a:xfrm rot="10800000">
            <a:off x="2855640" y="1628800"/>
            <a:ext cx="0" cy="2160240"/>
          </a:xfrm>
          <a:prstGeom prst="straightConnector1">
            <a:avLst/>
          </a:prstGeom>
          <a:noFill/>
          <a:ln w="31750" cap="flat" cmpd="sng">
            <a:solidFill>
              <a:srgbClr val="3C8C92"/>
            </a:solidFill>
            <a:prstDash val="lgDash"/>
            <a:round/>
            <a:headEnd type="none" w="sm" len="sm"/>
            <a:tailEnd type="none" w="sm" len="sm"/>
          </a:ln>
        </p:spPr>
      </p:cxnSp>
      <p:cxnSp>
        <p:nvCxnSpPr>
          <p:cNvPr id="474" name="Shape 474"/>
          <p:cNvCxnSpPr/>
          <p:nvPr/>
        </p:nvCxnSpPr>
        <p:spPr>
          <a:xfrm rot="10800000">
            <a:off x="5303912" y="1628800"/>
            <a:ext cx="0" cy="2160240"/>
          </a:xfrm>
          <a:prstGeom prst="straightConnector1">
            <a:avLst/>
          </a:prstGeom>
          <a:noFill/>
          <a:ln w="31750" cap="flat" cmpd="sng">
            <a:solidFill>
              <a:srgbClr val="3C8C92"/>
            </a:solidFill>
            <a:prstDash val="lgDash"/>
            <a:round/>
            <a:headEnd type="none" w="sm" len="sm"/>
            <a:tailEnd type="none" w="sm" len="sm"/>
          </a:ln>
        </p:spPr>
      </p:cxnSp>
      <p:cxnSp>
        <p:nvCxnSpPr>
          <p:cNvPr id="475" name="Shape 475"/>
          <p:cNvCxnSpPr/>
          <p:nvPr/>
        </p:nvCxnSpPr>
        <p:spPr>
          <a:xfrm rot="10800000">
            <a:off x="7968208" y="1628800"/>
            <a:ext cx="0" cy="2160240"/>
          </a:xfrm>
          <a:prstGeom prst="straightConnector1">
            <a:avLst/>
          </a:prstGeom>
          <a:noFill/>
          <a:ln w="31750" cap="flat" cmpd="sng">
            <a:solidFill>
              <a:srgbClr val="3C8C92"/>
            </a:solidFill>
            <a:prstDash val="lgDash"/>
            <a:round/>
            <a:headEnd type="none" w="sm" len="sm"/>
            <a:tailEnd type="none" w="sm" len="sm"/>
          </a:ln>
        </p:spPr>
      </p:cxnSp>
      <p:sp>
        <p:nvSpPr>
          <p:cNvPr id="476" name="Shape 476"/>
          <p:cNvSpPr/>
          <p:nvPr/>
        </p:nvSpPr>
        <p:spPr>
          <a:xfrm>
            <a:off x="479376" y="3905250"/>
            <a:ext cx="10096387" cy="531862"/>
          </a:xfrm>
          <a:prstGeom prst="roundRect">
            <a:avLst>
              <a:gd name="adj" fmla="val 16667"/>
            </a:avLst>
          </a:prstGeom>
          <a:solidFill>
            <a:srgbClr val="71BEC4"/>
          </a:solidFill>
          <a:ln w="25400" cap="flat" cmpd="sng">
            <a:solidFill>
              <a:srgbClr val="88A3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2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GCF IT </a:t>
            </a:r>
            <a:r>
              <a:rPr lang="en-IE" sz="2400" dirty="0">
                <a:solidFill>
                  <a:schemeClr val="lt1"/>
                </a:solidFill>
              </a:rPr>
              <a:t>a</a:t>
            </a:r>
            <a:r>
              <a:rPr lang="en-IE" sz="2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bstraction </a:t>
            </a:r>
            <a:r>
              <a:rPr lang="en-IE" sz="2400" dirty="0">
                <a:solidFill>
                  <a:schemeClr val="lt1"/>
                </a:solidFill>
              </a:rPr>
              <a:t>l</a:t>
            </a:r>
            <a:r>
              <a:rPr lang="en-IE" sz="2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ayer</a:t>
            </a:r>
            <a:endParaRPr dirty="0"/>
          </a:p>
        </p:txBody>
      </p:sp>
      <p:sp>
        <p:nvSpPr>
          <p:cNvPr id="477" name="Shape 477"/>
          <p:cNvSpPr/>
          <p:nvPr/>
        </p:nvSpPr>
        <p:spPr>
          <a:xfrm>
            <a:off x="479376" y="5993482"/>
            <a:ext cx="1440160" cy="747886"/>
          </a:xfrm>
          <a:prstGeom prst="roundRect">
            <a:avLst>
              <a:gd name="adj" fmla="val 16667"/>
            </a:avLst>
          </a:prstGeom>
          <a:solidFill>
            <a:srgbClr val="3C8C92"/>
          </a:solidFill>
          <a:ln w="25400" cap="flat" cmpd="sng">
            <a:solidFill>
              <a:srgbClr val="88A3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DCC </a:t>
            </a:r>
            <a:r>
              <a:rPr lang="en-IE" sz="1600" dirty="0">
                <a:solidFill>
                  <a:schemeClr val="lt1"/>
                </a:solidFill>
              </a:rPr>
              <a:t>d</a:t>
            </a:r>
            <a:r>
              <a:rPr lang="en-IE" sz="1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atabase</a:t>
            </a:r>
            <a:endParaRPr dirty="0"/>
          </a:p>
        </p:txBody>
      </p:sp>
      <p:sp>
        <p:nvSpPr>
          <p:cNvPr id="478" name="Shape 478"/>
          <p:cNvSpPr/>
          <p:nvPr/>
        </p:nvSpPr>
        <p:spPr>
          <a:xfrm>
            <a:off x="2207568" y="5993482"/>
            <a:ext cx="1440160" cy="747886"/>
          </a:xfrm>
          <a:prstGeom prst="roundRect">
            <a:avLst>
              <a:gd name="adj" fmla="val 16667"/>
            </a:avLst>
          </a:prstGeom>
          <a:solidFill>
            <a:srgbClr val="3C8C92"/>
          </a:solidFill>
          <a:ln w="25400" cap="flat" cmpd="sng">
            <a:solidFill>
              <a:srgbClr val="88A3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Member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600" dirty="0">
                <a:solidFill>
                  <a:schemeClr val="lt1"/>
                </a:solidFill>
              </a:rPr>
              <a:t>p</a:t>
            </a:r>
            <a:r>
              <a:rPr lang="en-IE" sz="1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ortal</a:t>
            </a:r>
            <a:endParaRPr dirty="0"/>
          </a:p>
        </p:txBody>
      </p:sp>
      <p:sp>
        <p:nvSpPr>
          <p:cNvPr id="479" name="Shape 479"/>
          <p:cNvSpPr/>
          <p:nvPr/>
        </p:nvSpPr>
        <p:spPr>
          <a:xfrm>
            <a:off x="3863752" y="5993482"/>
            <a:ext cx="1440160" cy="747886"/>
          </a:xfrm>
          <a:prstGeom prst="roundRect">
            <a:avLst>
              <a:gd name="adj" fmla="val 16667"/>
            </a:avLst>
          </a:prstGeom>
          <a:solidFill>
            <a:srgbClr val="3C8C92"/>
          </a:solidFill>
          <a:ln w="25400" cap="flat" cmpd="sng">
            <a:solidFill>
              <a:srgbClr val="88A3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Public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600" dirty="0">
                <a:solidFill>
                  <a:schemeClr val="lt1"/>
                </a:solidFill>
              </a:rPr>
              <a:t>p</a:t>
            </a:r>
            <a:r>
              <a:rPr lang="en-IE" sz="1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ortal</a:t>
            </a:r>
            <a:endParaRPr dirty="0"/>
          </a:p>
        </p:txBody>
      </p:sp>
      <p:sp>
        <p:nvSpPr>
          <p:cNvPr id="480" name="Shape 480"/>
          <p:cNvSpPr/>
          <p:nvPr/>
        </p:nvSpPr>
        <p:spPr>
          <a:xfrm>
            <a:off x="5519936" y="5993482"/>
            <a:ext cx="1584176" cy="747886"/>
          </a:xfrm>
          <a:prstGeom prst="roundRect">
            <a:avLst>
              <a:gd name="adj" fmla="val 16667"/>
            </a:avLst>
          </a:prstGeom>
          <a:solidFill>
            <a:srgbClr val="3C8C92"/>
          </a:solidFill>
          <a:ln w="25400" cap="flat" cmpd="sng">
            <a:solidFill>
              <a:srgbClr val="88A3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Certification </a:t>
            </a:r>
            <a:r>
              <a:rPr lang="en-IE" sz="1600" dirty="0">
                <a:solidFill>
                  <a:schemeClr val="lt1"/>
                </a:solidFill>
              </a:rPr>
              <a:t>c</a:t>
            </a:r>
            <a:r>
              <a:rPr lang="en-IE" sz="1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riteria</a:t>
            </a:r>
            <a:endParaRPr dirty="0"/>
          </a:p>
        </p:txBody>
      </p:sp>
      <p:sp>
        <p:nvSpPr>
          <p:cNvPr id="481" name="Shape 481"/>
          <p:cNvSpPr/>
          <p:nvPr/>
        </p:nvSpPr>
        <p:spPr>
          <a:xfrm>
            <a:off x="479376" y="1628800"/>
            <a:ext cx="2088230" cy="288032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rgbClr val="88A3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RSP Certification</a:t>
            </a:r>
            <a:endParaRPr dirty="0"/>
          </a:p>
        </p:txBody>
      </p:sp>
      <p:sp>
        <p:nvSpPr>
          <p:cNvPr id="482" name="Shape 482"/>
          <p:cNvSpPr/>
          <p:nvPr/>
        </p:nvSpPr>
        <p:spPr>
          <a:xfrm>
            <a:off x="2999656" y="1628800"/>
            <a:ext cx="2088230" cy="288032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rgbClr val="88A3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oneM2M Certification</a:t>
            </a:r>
            <a:endParaRPr dirty="0"/>
          </a:p>
        </p:txBody>
      </p:sp>
      <p:sp>
        <p:nvSpPr>
          <p:cNvPr id="483" name="Shape 483"/>
          <p:cNvSpPr/>
          <p:nvPr/>
        </p:nvSpPr>
        <p:spPr>
          <a:xfrm>
            <a:off x="5591946" y="1628800"/>
            <a:ext cx="2088230" cy="288032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rgbClr val="88A3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C-V2X Certification</a:t>
            </a:r>
            <a:endParaRPr dirty="0"/>
          </a:p>
        </p:txBody>
      </p:sp>
      <p:sp>
        <p:nvSpPr>
          <p:cNvPr id="484" name="Shape 484"/>
          <p:cNvSpPr/>
          <p:nvPr/>
        </p:nvSpPr>
        <p:spPr>
          <a:xfrm>
            <a:off x="7320136" y="5993482"/>
            <a:ext cx="1584176" cy="747886"/>
          </a:xfrm>
          <a:prstGeom prst="roundRect">
            <a:avLst>
              <a:gd name="adj" fmla="val 16667"/>
            </a:avLst>
          </a:prstGeom>
          <a:solidFill>
            <a:srgbClr val="3C8C92"/>
          </a:solidFill>
          <a:ln w="25400" cap="flat" cmpd="sng">
            <a:solidFill>
              <a:srgbClr val="88A3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Technology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600" dirty="0">
                <a:solidFill>
                  <a:schemeClr val="lt1"/>
                </a:solidFill>
              </a:rPr>
              <a:t>s</a:t>
            </a:r>
            <a:r>
              <a:rPr lang="en-IE" sz="1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tandards</a:t>
            </a:r>
            <a:endParaRPr dirty="0"/>
          </a:p>
        </p:txBody>
      </p:sp>
      <p:sp>
        <p:nvSpPr>
          <p:cNvPr id="485" name="Shape 485"/>
          <p:cNvSpPr/>
          <p:nvPr/>
        </p:nvSpPr>
        <p:spPr>
          <a:xfrm>
            <a:off x="9048328" y="5993482"/>
            <a:ext cx="1584176" cy="747886"/>
          </a:xfrm>
          <a:prstGeom prst="roundRect">
            <a:avLst>
              <a:gd name="adj" fmla="val 16667"/>
            </a:avLst>
          </a:prstGeom>
          <a:solidFill>
            <a:srgbClr val="3C8C92"/>
          </a:solidFill>
          <a:ln w="25400" cap="flat" cmpd="sng">
            <a:solidFill>
              <a:srgbClr val="88A3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Agreement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600" dirty="0">
                <a:solidFill>
                  <a:schemeClr val="lt1"/>
                </a:solidFill>
              </a:rPr>
              <a:t>g</a:t>
            </a:r>
            <a:r>
              <a:rPr lang="en-IE" sz="1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roups</a:t>
            </a:r>
            <a:endParaRPr dirty="0"/>
          </a:p>
        </p:txBody>
      </p:sp>
      <p:sp>
        <p:nvSpPr>
          <p:cNvPr id="486" name="Shape 486"/>
          <p:cNvSpPr/>
          <p:nvPr/>
        </p:nvSpPr>
        <p:spPr>
          <a:xfrm>
            <a:off x="8256242" y="1628800"/>
            <a:ext cx="2088230" cy="288032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rgbClr val="88A3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x-IoT Certification</a:t>
            </a:r>
            <a:endParaRPr dirty="0"/>
          </a:p>
        </p:txBody>
      </p:sp>
      <p:sp>
        <p:nvSpPr>
          <p:cNvPr id="487" name="Shape 487"/>
          <p:cNvSpPr txBox="1"/>
          <p:nvPr/>
        </p:nvSpPr>
        <p:spPr>
          <a:xfrm>
            <a:off x="479376" y="2132856"/>
            <a:ext cx="2160237" cy="1600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Standalone </a:t>
            </a:r>
            <a:r>
              <a:rPr lang="en-IE" sz="1400" dirty="0">
                <a:solidFill>
                  <a:schemeClr val="dk1"/>
                </a:solidFill>
              </a:rPr>
              <a:t>c</a:t>
            </a:r>
            <a:r>
              <a:rPr lang="en-IE" sz="1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ertification </a:t>
            </a:r>
            <a:r>
              <a:rPr lang="en-IE" sz="1400" dirty="0">
                <a:solidFill>
                  <a:schemeClr val="dk1"/>
                </a:solidFill>
              </a:rPr>
              <a:t>p</a:t>
            </a:r>
            <a:r>
              <a:rPr lang="en-IE" sz="1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rogram for </a:t>
            </a:r>
            <a:r>
              <a:rPr lang="en-IE" sz="1400" dirty="0">
                <a:solidFill>
                  <a:schemeClr val="dk1"/>
                </a:solidFill>
              </a:rPr>
              <a:t>R</a:t>
            </a:r>
            <a:r>
              <a:rPr lang="en-IE" sz="1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emote SIM </a:t>
            </a:r>
            <a:r>
              <a:rPr lang="en-IE" sz="1400" dirty="0">
                <a:solidFill>
                  <a:schemeClr val="dk1"/>
                </a:solidFill>
              </a:rPr>
              <a:t>P</a:t>
            </a:r>
            <a:r>
              <a:rPr lang="en-IE" sz="1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rovisioning (eSIM) for </a:t>
            </a:r>
            <a:r>
              <a:rPr lang="en-IE" sz="1400" dirty="0">
                <a:solidFill>
                  <a:schemeClr val="dk1"/>
                </a:solidFill>
              </a:rPr>
              <a:t>c</a:t>
            </a:r>
            <a:r>
              <a:rPr lang="en-IE" sz="1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onsumer </a:t>
            </a:r>
            <a:r>
              <a:rPr lang="en-IE" sz="1400" dirty="0">
                <a:solidFill>
                  <a:schemeClr val="dk1"/>
                </a:solidFill>
              </a:rPr>
              <a:t>d</a:t>
            </a:r>
            <a:r>
              <a:rPr lang="en-IE" sz="1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evices launched in March 2018 &amp; being managed on behalf of GSMA</a:t>
            </a:r>
            <a:endParaRPr sz="1400" dirty="0"/>
          </a:p>
        </p:txBody>
      </p:sp>
      <p:sp>
        <p:nvSpPr>
          <p:cNvPr id="488" name="Shape 488"/>
          <p:cNvSpPr txBox="1"/>
          <p:nvPr/>
        </p:nvSpPr>
        <p:spPr>
          <a:xfrm>
            <a:off x="2999659" y="2116013"/>
            <a:ext cx="2160237" cy="1600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>
              <a:defRPr lang="en-US"/>
            </a:defPPr>
            <a:lvl1pPr marL="0" marR="0" lvl="0" indent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</a:defRPr>
            </a:lvl1pPr>
          </a:lstStyle>
          <a:p>
            <a:r>
              <a:rPr lang="en-IE" dirty="0">
                <a:sym typeface="Arial"/>
              </a:rPr>
              <a:t>Standalone </a:t>
            </a:r>
            <a:r>
              <a:rPr lang="en-IE" dirty="0"/>
              <a:t>c</a:t>
            </a:r>
            <a:r>
              <a:rPr lang="en-IE" dirty="0">
                <a:sym typeface="Arial"/>
              </a:rPr>
              <a:t>ertification </a:t>
            </a:r>
            <a:r>
              <a:rPr lang="en-IE" dirty="0"/>
              <a:t>p</a:t>
            </a:r>
            <a:r>
              <a:rPr lang="en-IE" dirty="0">
                <a:sym typeface="Arial"/>
              </a:rPr>
              <a:t>rogram for oneM2M compliant devices covering both </a:t>
            </a:r>
            <a:r>
              <a:rPr lang="en-IE" dirty="0"/>
              <a:t>c</a:t>
            </a:r>
            <a:r>
              <a:rPr lang="en-IE" dirty="0">
                <a:sym typeface="Arial"/>
              </a:rPr>
              <a:t>onformance and </a:t>
            </a:r>
            <a:r>
              <a:rPr lang="en-IE" dirty="0"/>
              <a:t>i</a:t>
            </a:r>
            <a:r>
              <a:rPr lang="en-IE" dirty="0">
                <a:sym typeface="Arial"/>
              </a:rPr>
              <a:t>nteroperability </a:t>
            </a:r>
            <a:r>
              <a:rPr lang="en-IE" dirty="0"/>
              <a:t>t</a:t>
            </a:r>
            <a:r>
              <a:rPr lang="en-IE" dirty="0">
                <a:sym typeface="Arial"/>
              </a:rPr>
              <a:t>esting currently in development</a:t>
            </a:r>
            <a:endParaRPr dirty="0"/>
          </a:p>
        </p:txBody>
      </p:sp>
      <p:sp>
        <p:nvSpPr>
          <p:cNvPr id="489" name="Shape 489"/>
          <p:cNvSpPr txBox="1"/>
          <p:nvPr/>
        </p:nvSpPr>
        <p:spPr>
          <a:xfrm>
            <a:off x="5591947" y="2105050"/>
            <a:ext cx="2160237" cy="1169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>
              <a:defRPr lang="en-US"/>
            </a:defPPr>
            <a:lvl1pPr marL="0" marR="0" lvl="0" indent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</a:defRPr>
            </a:lvl1pPr>
          </a:lstStyle>
          <a:p>
            <a:r>
              <a:rPr lang="en-IE" dirty="0">
                <a:sym typeface="Arial"/>
              </a:rPr>
              <a:t>Leverage existing 3GPP based C-V2X standards to enable C-V2X </a:t>
            </a:r>
            <a:r>
              <a:rPr lang="en-IE" dirty="0"/>
              <a:t>c</a:t>
            </a:r>
            <a:r>
              <a:rPr lang="en-IE" dirty="0">
                <a:sym typeface="Arial"/>
              </a:rPr>
              <a:t>ertification on LTE and ultimately over 5GNR</a:t>
            </a:r>
            <a:endParaRPr dirty="0"/>
          </a:p>
        </p:txBody>
      </p:sp>
      <p:sp>
        <p:nvSpPr>
          <p:cNvPr id="490" name="Shape 490"/>
          <p:cNvSpPr txBox="1"/>
          <p:nvPr/>
        </p:nvSpPr>
        <p:spPr>
          <a:xfrm>
            <a:off x="8256242" y="2115433"/>
            <a:ext cx="2304254" cy="1600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>
              <a:defRPr lang="en-US"/>
            </a:defPPr>
            <a:lvl1pPr marL="0" marR="0" lvl="0" indent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</a:defRPr>
            </a:lvl1pPr>
          </a:lstStyle>
          <a:p>
            <a:r>
              <a:rPr lang="en-IE" dirty="0">
                <a:sym typeface="Arial"/>
              </a:rPr>
              <a:t>Define </a:t>
            </a:r>
            <a:r>
              <a:rPr lang="en-IE" dirty="0"/>
              <a:t>c</a:t>
            </a:r>
            <a:r>
              <a:rPr lang="en-IE" dirty="0">
                <a:sym typeface="Arial"/>
              </a:rPr>
              <a:t>ertification </a:t>
            </a:r>
            <a:r>
              <a:rPr lang="en-IE" dirty="0"/>
              <a:t>c</a:t>
            </a:r>
            <a:r>
              <a:rPr lang="en-IE" dirty="0">
                <a:sym typeface="Arial"/>
              </a:rPr>
              <a:t>riteria for additional </a:t>
            </a:r>
            <a:r>
              <a:rPr lang="en-IE" dirty="0"/>
              <a:t>IoT verticals</a:t>
            </a:r>
            <a:r>
              <a:rPr lang="en-IE" dirty="0">
                <a:sym typeface="Arial"/>
              </a:rPr>
              <a:t> based on well defined </a:t>
            </a:r>
            <a:r>
              <a:rPr lang="en-IE" dirty="0"/>
              <a:t>i</a:t>
            </a:r>
            <a:r>
              <a:rPr lang="en-IE" dirty="0">
                <a:sym typeface="Arial"/>
              </a:rPr>
              <a:t>ndustry </a:t>
            </a:r>
            <a:r>
              <a:rPr lang="en-IE" dirty="0"/>
              <a:t>s</a:t>
            </a:r>
            <a:r>
              <a:rPr lang="en-IE" dirty="0">
                <a:sym typeface="Arial"/>
              </a:rPr>
              <a:t>tandards and manage the overall program on behalf of partner organisations</a:t>
            </a:r>
            <a:endParaRPr dirty="0"/>
          </a:p>
        </p:txBody>
      </p:sp>
      <p:sp>
        <p:nvSpPr>
          <p:cNvPr id="491" name="Shape 491"/>
          <p:cNvSpPr txBox="1">
            <a:spLocks noGrp="1"/>
          </p:cNvSpPr>
          <p:nvPr>
            <p:ph type="sldNum" idx="12"/>
          </p:nvPr>
        </p:nvSpPr>
        <p:spPr>
          <a:xfrm>
            <a:off x="9300633" y="0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 sz="900" b="1">
                <a:solidFill>
                  <a:srgbClr val="A8A8A8"/>
                </a:solidFill>
                <a:latin typeface="Verdana"/>
                <a:ea typeface="Verdana"/>
                <a:cs typeface="Verdana"/>
                <a:sym typeface="Verdana"/>
              </a:rPr>
              <a:t>5</a:t>
            </a:fld>
            <a:endParaRPr sz="900" b="1" dirty="0">
              <a:solidFill>
                <a:srgbClr val="A8A8A8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CDC6C47-EE2A-3D48-8EC4-AF5D3A010AD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IoT Master Slides21092018</a:t>
            </a:r>
          </a:p>
        </p:txBody>
      </p:sp>
    </p:spTree>
    <p:extLst>
      <p:ext uri="{BB962C8B-B14F-4D97-AF65-F5344CB8AC3E}">
        <p14:creationId xmlns:p14="http://schemas.microsoft.com/office/powerpoint/2010/main" val="3532629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Shape 436"/>
          <p:cNvSpPr txBox="1">
            <a:spLocks noGrp="1"/>
          </p:cNvSpPr>
          <p:nvPr>
            <p:ph type="sldNum" idx="12"/>
          </p:nvPr>
        </p:nvSpPr>
        <p:spPr>
          <a:xfrm>
            <a:off x="9300633" y="0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 sz="1000" b="1">
                <a:solidFill>
                  <a:srgbClr val="A8A8A8"/>
                </a:solidFill>
                <a:latin typeface="Verdana"/>
                <a:ea typeface="Verdana"/>
                <a:cs typeface="Verdana"/>
                <a:sym typeface="Verdana"/>
              </a:rPr>
              <a:t>6</a:t>
            </a:fld>
            <a:endParaRPr sz="1000" b="1" dirty="0">
              <a:solidFill>
                <a:srgbClr val="A8A8A8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37" name="Shape 437"/>
          <p:cNvSpPr txBox="1">
            <a:spLocks noGrp="1"/>
          </p:cNvSpPr>
          <p:nvPr>
            <p:ph type="title"/>
          </p:nvPr>
        </p:nvSpPr>
        <p:spPr>
          <a:xfrm>
            <a:off x="609600" y="188640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3200" b="0" i="0" u="none" strike="noStrike" cap="none" dirty="0">
                <a:solidFill>
                  <a:srgbClr val="00B3BE"/>
                </a:solidFill>
                <a:latin typeface="Verdana"/>
                <a:ea typeface="Verdana"/>
                <a:cs typeface="Verdana"/>
                <a:sym typeface="Verdana"/>
              </a:rPr>
              <a:t>Addressing some of the challenges of IoT</a:t>
            </a:r>
            <a:endParaRPr sz="3200" b="0" i="0" u="none" strike="noStrike" cap="none" dirty="0">
              <a:solidFill>
                <a:srgbClr val="00B3B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38" name="Shape 438"/>
          <p:cNvSpPr txBox="1">
            <a:spLocks noGrp="1"/>
          </p:cNvSpPr>
          <p:nvPr>
            <p:ph type="body" idx="1"/>
          </p:nvPr>
        </p:nvSpPr>
        <p:spPr>
          <a:xfrm>
            <a:off x="767408" y="1268760"/>
            <a:ext cx="11233248" cy="51845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1200"/>
              </a:spcAft>
              <a:buClr>
                <a:srgbClr val="007994"/>
              </a:buClr>
              <a:buSzPts val="2400"/>
              <a:buFont typeface="Arial"/>
              <a:buChar char="•"/>
            </a:pPr>
            <a:r>
              <a:rPr lang="en-CA" sz="2400" b="1" i="1" u="none" strike="noStrike" cap="none" dirty="0">
                <a:solidFill>
                  <a:srgbClr val="FF0000"/>
                </a:solidFill>
                <a:latin typeface="Verdana"/>
                <a:ea typeface="Verdana"/>
                <a:cs typeface="Verdana"/>
                <a:sym typeface="Verdana"/>
              </a:rPr>
              <a:t>Can IoT Certification be cost effective?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AEA030-D8AD-4EDF-AA13-3BC372071A6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1344" y="2708920"/>
            <a:ext cx="6147196" cy="3484735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BBB68038-789F-4805-8F4A-EA8873C2C11E}"/>
              </a:ext>
            </a:extLst>
          </p:cNvPr>
          <p:cNvGrpSpPr/>
          <p:nvPr/>
        </p:nvGrpSpPr>
        <p:grpSpPr>
          <a:xfrm>
            <a:off x="6667590" y="2068103"/>
            <a:ext cx="5405074" cy="4601257"/>
            <a:chOff x="6600056" y="2068103"/>
            <a:chExt cx="5405074" cy="4601257"/>
          </a:xfrm>
        </p:grpSpPr>
        <p:pic>
          <p:nvPicPr>
            <p:cNvPr id="6" name="Picture 2" descr="Cellular Development Kits for M2M Designs">
              <a:extLst>
                <a:ext uri="{FF2B5EF4-FFF2-40B4-BE49-F238E27FC236}">
                  <a16:creationId xmlns:a16="http://schemas.microsoft.com/office/drawing/2014/main" id="{58E31DD4-1B0D-43A6-9AD0-7EB9EFC442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68208" y="2068103"/>
              <a:ext cx="2376264" cy="2175449"/>
            </a:xfrm>
            <a:prstGeom prst="rect">
              <a:avLst/>
            </a:prstGeom>
            <a:noFill/>
          </p:spPr>
        </p:pic>
        <p:sp>
          <p:nvSpPr>
            <p:cNvPr id="7" name="Rounded Rectangle 12">
              <a:extLst>
                <a:ext uri="{FF2B5EF4-FFF2-40B4-BE49-F238E27FC236}">
                  <a16:creationId xmlns:a16="http://schemas.microsoft.com/office/drawing/2014/main" id="{1B834D5E-B066-4D78-A037-9DA99863340C}"/>
                </a:ext>
              </a:extLst>
            </p:cNvPr>
            <p:cNvSpPr/>
            <p:nvPr/>
          </p:nvSpPr>
          <p:spPr>
            <a:xfrm>
              <a:off x="6600056" y="4412332"/>
              <a:ext cx="5405074" cy="2257028"/>
            </a:xfrm>
            <a:prstGeom prst="roundRect">
              <a:avLst/>
            </a:prstGeom>
            <a:solidFill>
              <a:schemeClr val="accent5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Aft>
                  <a:spcPts val="600"/>
                </a:spcAft>
              </a:pPr>
              <a:r>
                <a:rPr lang="en-CA" sz="1400" dirty="0"/>
                <a:t>Certification for Devices using a GCF Certified Module focuses on a subset of overall tests:</a:t>
              </a:r>
              <a:endParaRPr lang="en-CA" sz="1200" dirty="0"/>
            </a:p>
            <a:p>
              <a:pPr lvl="1"/>
              <a:r>
                <a:rPr lang="en-GB" sz="1200" dirty="0"/>
                <a:t>Audio Interface</a:t>
              </a:r>
            </a:p>
            <a:p>
              <a:pPr lvl="1"/>
              <a:r>
                <a:rPr lang="en-GB" sz="1200" dirty="0"/>
                <a:t>OTA Antenna Performance Testing</a:t>
              </a:r>
            </a:p>
            <a:p>
              <a:pPr lvl="1"/>
              <a:r>
                <a:rPr lang="en-GB" sz="1200" dirty="0"/>
                <a:t>Power Supply (if voltage supplied is different)</a:t>
              </a:r>
            </a:p>
            <a:p>
              <a:pPr lvl="1"/>
              <a:r>
                <a:rPr lang="en-GB" sz="1200" dirty="0"/>
                <a:t>SIM Interface</a:t>
              </a:r>
            </a:p>
            <a:p>
              <a:pPr lvl="1"/>
              <a:r>
                <a:rPr lang="en-GB" sz="1200" dirty="0"/>
                <a:t>Radiated Emissions</a:t>
              </a:r>
            </a:p>
            <a:p>
              <a:pPr lvl="1"/>
              <a:r>
                <a:rPr lang="en-GB" sz="1200" dirty="0"/>
                <a:t>User Interface (Supplementary Services, Emergency, USIM, etc)</a:t>
              </a:r>
            </a:p>
            <a:p>
              <a:pPr lvl="1"/>
              <a:r>
                <a:rPr lang="en-GB" sz="1200" dirty="0"/>
                <a:t>Application Enablers (RCS and UICC based NFC)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23AD0C-67AB-7648-9AD2-856409673AD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IoT Master Slides21092018</a:t>
            </a:r>
          </a:p>
        </p:txBody>
      </p:sp>
    </p:spTree>
    <p:extLst>
      <p:ext uri="{BB962C8B-B14F-4D97-AF65-F5344CB8AC3E}">
        <p14:creationId xmlns:p14="http://schemas.microsoft.com/office/powerpoint/2010/main" val="4540521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Shape 570"/>
          <p:cNvSpPr txBox="1">
            <a:spLocks noGrp="1"/>
          </p:cNvSpPr>
          <p:nvPr>
            <p:ph type="title"/>
          </p:nvPr>
        </p:nvSpPr>
        <p:spPr>
          <a:xfrm>
            <a:off x="301505" y="332817"/>
            <a:ext cx="98805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3200" b="0" i="0" u="none" strike="noStrike" cap="none" dirty="0">
                <a:solidFill>
                  <a:srgbClr val="00B3BE"/>
                </a:solidFill>
                <a:latin typeface="Verdana"/>
                <a:ea typeface="Verdana"/>
                <a:cs typeface="Verdana"/>
                <a:sym typeface="Verdana"/>
              </a:rPr>
              <a:t>GCF IoT Priorities</a:t>
            </a:r>
            <a:endParaRPr dirty="0"/>
          </a:p>
        </p:txBody>
      </p:sp>
      <p:sp>
        <p:nvSpPr>
          <p:cNvPr id="572" name="Shape 572"/>
          <p:cNvSpPr txBox="1">
            <a:spLocks noGrp="1"/>
          </p:cNvSpPr>
          <p:nvPr>
            <p:ph type="sldNum" idx="12"/>
          </p:nvPr>
        </p:nvSpPr>
        <p:spPr>
          <a:xfrm>
            <a:off x="9300633" y="0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 sz="900" b="1">
                <a:solidFill>
                  <a:srgbClr val="A8A8A8"/>
                </a:solidFill>
                <a:latin typeface="Verdana"/>
                <a:ea typeface="Verdana"/>
                <a:cs typeface="Verdana"/>
                <a:sym typeface="Verdana"/>
              </a:rPr>
              <a:t>7</a:t>
            </a:fld>
            <a:endParaRPr sz="900" b="1" dirty="0">
              <a:solidFill>
                <a:srgbClr val="A8A8A8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868E969-D364-489C-B171-0DD772C761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5720" y="1736034"/>
            <a:ext cx="8255679" cy="4334231"/>
          </a:xfrm>
          <a:prstGeom prst="rect">
            <a:avLst/>
          </a:prstGeom>
        </p:spPr>
      </p:pic>
      <p:sp>
        <p:nvSpPr>
          <p:cNvPr id="571" name="Shape 571"/>
          <p:cNvSpPr txBox="1">
            <a:spLocks noGrp="1"/>
          </p:cNvSpPr>
          <p:nvPr>
            <p:ph type="body" idx="1"/>
          </p:nvPr>
        </p:nvSpPr>
        <p:spPr>
          <a:xfrm>
            <a:off x="131359" y="1875599"/>
            <a:ext cx="4176464" cy="1656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30200" algn="just" rtl="0">
              <a:spcBef>
                <a:spcPts val="0"/>
              </a:spcBef>
              <a:spcAft>
                <a:spcPts val="600"/>
              </a:spcAft>
              <a:buClr>
                <a:srgbClr val="007994"/>
              </a:buClr>
              <a:buSzPts val="2000"/>
              <a:buFont typeface="Verdana"/>
              <a:buChar char="•"/>
            </a:pPr>
            <a:r>
              <a:rPr lang="en-CA" sz="2000" dirty="0">
                <a:solidFill>
                  <a:srgbClr val="000000"/>
                </a:solidFill>
              </a:rPr>
              <a:t>NB-IoT &amp; LTE CAT-M</a:t>
            </a:r>
          </a:p>
          <a:p>
            <a:pPr marL="342900" marR="0" lvl="0" indent="-330200" algn="just" rtl="0">
              <a:spcBef>
                <a:spcPts val="0"/>
              </a:spcBef>
              <a:spcAft>
                <a:spcPts val="600"/>
              </a:spcAft>
              <a:buClr>
                <a:srgbClr val="007994"/>
              </a:buClr>
              <a:buSzPts val="2000"/>
              <a:buFont typeface="Verdana"/>
              <a:buChar char="•"/>
            </a:pPr>
            <a:r>
              <a:rPr lang="en-CA" sz="2000" dirty="0">
                <a:solidFill>
                  <a:srgbClr val="000000"/>
                </a:solidFill>
              </a:rPr>
              <a:t>oneM2M Certification</a:t>
            </a:r>
          </a:p>
          <a:p>
            <a:pPr marL="342900" marR="0" lvl="0" indent="-330200" algn="just" rtl="0">
              <a:spcBef>
                <a:spcPts val="0"/>
              </a:spcBef>
              <a:spcAft>
                <a:spcPts val="600"/>
              </a:spcAft>
              <a:buClr>
                <a:srgbClr val="007994"/>
              </a:buClr>
              <a:buSzPts val="2000"/>
              <a:buFont typeface="Verdana"/>
              <a:buChar char="•"/>
            </a:pPr>
            <a:r>
              <a:rPr lang="en-CA" sz="2000" dirty="0">
                <a:solidFill>
                  <a:srgbClr val="000000"/>
                </a:solidFill>
              </a:rPr>
              <a:t>C-V2X Certification</a:t>
            </a:r>
            <a:endParaRPr lang="en-CA" sz="1800" dirty="0">
              <a:solidFill>
                <a:srgbClr val="000000"/>
              </a:solidFill>
            </a:endParaRPr>
          </a:p>
          <a:p>
            <a:pPr marL="342900" marR="0" lvl="0" indent="-330200" algn="just" rtl="0">
              <a:spcBef>
                <a:spcPts val="0"/>
              </a:spcBef>
              <a:spcAft>
                <a:spcPts val="0"/>
              </a:spcAft>
              <a:buClr>
                <a:srgbClr val="007994"/>
              </a:buClr>
              <a:buSzPts val="2000"/>
              <a:buFont typeface="Verdana"/>
              <a:buChar char="•"/>
            </a:pPr>
            <a:endParaRPr sz="1800" dirty="0"/>
          </a:p>
          <a:p>
            <a:pPr marL="0" marR="0" lvl="0" indent="0" algn="just" rtl="0">
              <a:spcBef>
                <a:spcPts val="600"/>
              </a:spcBef>
              <a:spcAft>
                <a:spcPts val="0"/>
              </a:spcAft>
              <a:buClr>
                <a:srgbClr val="007994"/>
              </a:buClr>
              <a:buSzPts val="2200"/>
              <a:buFont typeface="Verdana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9" name="Shape 439" descr="Image result for NB-IoT">
            <a:extLst>
              <a:ext uri="{FF2B5EF4-FFF2-40B4-BE49-F238E27FC236}">
                <a16:creationId xmlns:a16="http://schemas.microsoft.com/office/drawing/2014/main" id="{E8DF83A0-C9E7-473F-9268-C5846672188B}"/>
              </a:ext>
            </a:extLst>
          </p:cNvPr>
          <p:cNvPicPr preferRelativeResize="0"/>
          <p:nvPr/>
        </p:nvPicPr>
        <p:blipFill rotWithShape="1">
          <a:blip r:embed="rId4" cstate="screen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8749" t="19311" r="15743" b="17546"/>
          <a:stretch/>
        </p:blipFill>
        <p:spPr>
          <a:xfrm>
            <a:off x="1864337" y="4849322"/>
            <a:ext cx="1509482" cy="14127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Shape 440" descr="Image result for LTE CAT M">
            <a:extLst>
              <a:ext uri="{FF2B5EF4-FFF2-40B4-BE49-F238E27FC236}">
                <a16:creationId xmlns:a16="http://schemas.microsoft.com/office/drawing/2014/main" id="{DFA9AB10-5933-4AD9-A9E1-16799B54AF4A}"/>
              </a:ext>
            </a:extLst>
          </p:cNvPr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2022" y="5229199"/>
            <a:ext cx="1509482" cy="72008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B81A4F11-D5E8-45D0-8FF1-5CF7B8BD46A7}"/>
              </a:ext>
            </a:extLst>
          </p:cNvPr>
          <p:cNvGrpSpPr/>
          <p:nvPr/>
        </p:nvGrpSpPr>
        <p:grpSpPr>
          <a:xfrm>
            <a:off x="228691" y="3473787"/>
            <a:ext cx="1186789" cy="1035333"/>
            <a:chOff x="998806" y="2790151"/>
            <a:chExt cx="3713870" cy="2991670"/>
          </a:xfrm>
        </p:grpSpPr>
        <p:pic>
          <p:nvPicPr>
            <p:cNvPr id="12" name="Shape 502">
              <a:extLst>
                <a:ext uri="{FF2B5EF4-FFF2-40B4-BE49-F238E27FC236}">
                  <a16:creationId xmlns:a16="http://schemas.microsoft.com/office/drawing/2014/main" id="{5A5A092E-1DB9-4F5A-B8B0-4092F29760C8}"/>
                </a:ext>
              </a:extLst>
            </p:cNvPr>
            <p:cNvPicPr preferRelativeResize="0"/>
            <p:nvPr/>
          </p:nvPicPr>
          <p:blipFill rotWithShape="1">
            <a:blip r:embed="rId7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20529" y="2790151"/>
              <a:ext cx="3592147" cy="299167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A0BE462-0C96-4B89-A4E6-6671545C6B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98806" y="3429000"/>
              <a:ext cx="1223889" cy="1028215"/>
            </a:xfrm>
            <a:prstGeom prst="rect">
              <a:avLst/>
            </a:prstGeom>
          </p:spPr>
        </p:pic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23B3D1FD-0300-47D7-B743-F14D73CE4DCC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5358" y="3676794"/>
            <a:ext cx="1658461" cy="89720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72C8911-513C-F94B-88F3-55F3B76AC51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IoT Master Slides21092018</a:t>
            </a:r>
          </a:p>
        </p:txBody>
      </p:sp>
    </p:spTree>
    <p:extLst>
      <p:ext uri="{BB962C8B-B14F-4D97-AF65-F5344CB8AC3E}">
        <p14:creationId xmlns:p14="http://schemas.microsoft.com/office/powerpoint/2010/main" val="34724025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37E94209-BC86-4091-95B7-F1730B648E0D}"/>
              </a:ext>
            </a:extLst>
          </p:cNvPr>
          <p:cNvSpPr/>
          <p:nvPr/>
        </p:nvSpPr>
        <p:spPr>
          <a:xfrm>
            <a:off x="10344472" y="6093296"/>
            <a:ext cx="1528660" cy="65125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5" name="Shape 445"/>
          <p:cNvSpPr txBox="1">
            <a:spLocks noGrp="1"/>
          </p:cNvSpPr>
          <p:nvPr>
            <p:ph type="title"/>
          </p:nvPr>
        </p:nvSpPr>
        <p:spPr>
          <a:xfrm>
            <a:off x="695400" y="153204"/>
            <a:ext cx="9880376" cy="994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3200" b="0" i="0" u="none" strike="noStrike" cap="none" dirty="0">
                <a:solidFill>
                  <a:srgbClr val="00B3BE"/>
                </a:solidFill>
                <a:latin typeface="Verdana"/>
                <a:ea typeface="Verdana"/>
                <a:cs typeface="Verdana"/>
                <a:sym typeface="Verdana"/>
              </a:rPr>
              <a:t>Status of LTE CAT-M Work Items</a:t>
            </a:r>
            <a:endParaRPr dirty="0"/>
          </a:p>
        </p:txBody>
      </p:sp>
      <p:sp>
        <p:nvSpPr>
          <p:cNvPr id="446" name="Shape 446"/>
          <p:cNvSpPr txBox="1">
            <a:spLocks noGrp="1"/>
          </p:cNvSpPr>
          <p:nvPr>
            <p:ph type="body" idx="1"/>
          </p:nvPr>
        </p:nvSpPr>
        <p:spPr>
          <a:xfrm>
            <a:off x="695399" y="1124744"/>
            <a:ext cx="10801201" cy="5594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7994"/>
              </a:buClr>
              <a:buSzPts val="2800"/>
              <a:buFont typeface="Calibri"/>
              <a:buChar char="•"/>
            </a:pPr>
            <a:r>
              <a:rPr lang="en-CA" sz="2800" dirty="0">
                <a:latin typeface="Calibri"/>
                <a:ea typeface="Calibri"/>
                <a:cs typeface="Calibri"/>
                <a:sym typeface="Calibri"/>
              </a:rPr>
              <a:t>9+ Work Items on LTE CAT-M are currently in place and/or underway:</a:t>
            </a:r>
            <a:endParaRPr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Clr>
                <a:srgbClr val="007994"/>
              </a:buClr>
              <a:buSzPts val="2200"/>
              <a:buFont typeface="Verdana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47" name="Shape 447"/>
          <p:cNvSpPr txBox="1">
            <a:spLocks noGrp="1"/>
          </p:cNvSpPr>
          <p:nvPr>
            <p:ph type="sldNum" idx="12"/>
          </p:nvPr>
        </p:nvSpPr>
        <p:spPr>
          <a:xfrm>
            <a:off x="9300633" y="0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 sz="1000" b="1">
                <a:solidFill>
                  <a:srgbClr val="A8A8A8"/>
                </a:solidFill>
                <a:latin typeface="Verdana"/>
                <a:ea typeface="Verdana"/>
                <a:cs typeface="Verdana"/>
                <a:sym typeface="Verdana"/>
              </a:rPr>
              <a:t>8</a:t>
            </a:fld>
            <a:endParaRPr sz="1000" b="1" dirty="0">
              <a:solidFill>
                <a:srgbClr val="A8A8A8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2BAF5FB-D263-4883-87F6-0E08BE6E616F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708400" y="1634067"/>
          <a:ext cx="11164732" cy="5110480"/>
        </p:xfrm>
        <a:graphic>
          <a:graphicData uri="http://schemas.openxmlformats.org/drawingml/2006/table">
            <a:tbl>
              <a:tblPr firstRow="1" bandRow="1"/>
              <a:tblGrid>
                <a:gridCol w="1964462">
                  <a:extLst>
                    <a:ext uri="{9D8B030D-6E8A-4147-A177-3AD203B41FA5}">
                      <a16:colId xmlns:a16="http://schemas.microsoft.com/office/drawing/2014/main" val="3884575236"/>
                    </a:ext>
                  </a:extLst>
                </a:gridCol>
                <a:gridCol w="4797083">
                  <a:extLst>
                    <a:ext uri="{9D8B030D-6E8A-4147-A177-3AD203B41FA5}">
                      <a16:colId xmlns:a16="http://schemas.microsoft.com/office/drawing/2014/main" val="2293956114"/>
                    </a:ext>
                  </a:extLst>
                </a:gridCol>
                <a:gridCol w="4403187">
                  <a:extLst>
                    <a:ext uri="{9D8B030D-6E8A-4147-A177-3AD203B41FA5}">
                      <a16:colId xmlns:a16="http://schemas.microsoft.com/office/drawing/2014/main" val="28641246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A" sz="1400" b="1" dirty="0">
                          <a:solidFill>
                            <a:schemeClr val="tx1"/>
                          </a:solidFill>
                        </a:rPr>
                        <a:t>WI 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b="1" dirty="0">
                          <a:solidFill>
                            <a:schemeClr val="tx1"/>
                          </a:solidFill>
                        </a:rPr>
                        <a:t>WI-Name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b="1" dirty="0">
                          <a:solidFill>
                            <a:schemeClr val="tx1"/>
                          </a:solidFill>
                        </a:rPr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1887123"/>
                  </a:ext>
                </a:extLst>
              </a:tr>
              <a:tr h="46436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WI-81-xxM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EUTRA Protocol Rel-8 for CAT-M</a:t>
                      </a:r>
                      <a:endParaRPr lang="en-CA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Active in Certification. Additional bands are in development.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58620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WI-82-xxM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EPC Protocol Rel-8 for EUTRA CAT-M</a:t>
                      </a:r>
                      <a:endParaRPr lang="en-CA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Active in Certification. Additional bands are in development.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68228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WI-125M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USIM interworking with EUTRA/EPC Rel 8 CAT M</a:t>
                      </a:r>
                      <a:endParaRPr lang="en-CA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Active in Certification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79695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WI-137M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USAT interworking with EUTRA/EPC Rel 8 CAT M</a:t>
                      </a:r>
                      <a:endParaRPr lang="en-CA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Active in Certification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32108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WI-150-xxM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Rel 9 Enhancements for EUTRA CAT-M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Active in Certification. Additional bands are in development.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5982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WI-177-xxM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Rel 10 Enhancements for EUTRA CAT-M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Active in Certification. Additional bands are in development.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438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WI-179-xxM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NIMTC </a:t>
                      </a:r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for EUTRA CAT-M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Active in Certification. Additional bands are in development.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5502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WI-210-xxM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SIMTC for EUTRA CAT-M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Active in Certification. Additional bands are in development.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6829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WI-230M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USAT Enhancements for EUTRA CAT-M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Active in Certification.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1623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WI-242-xxM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UE Power Save Mode for EUTRA CAT-M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Active in Certification. Additional bands are in development.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8163925"/>
                  </a:ext>
                </a:extLst>
              </a:tr>
            </a:tbl>
          </a:graphicData>
        </a:graphic>
      </p:graphicFrame>
      <p:pic>
        <p:nvPicPr>
          <p:cNvPr id="7" name="Shape 440" descr="Image result for LTE CAT M">
            <a:extLst>
              <a:ext uri="{FF2B5EF4-FFF2-40B4-BE49-F238E27FC236}">
                <a16:creationId xmlns:a16="http://schemas.microsoft.com/office/drawing/2014/main" id="{896ACB8A-B8E5-4163-BEE3-1F8EDDEDAFF9}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63650" y="344486"/>
            <a:ext cx="1509482" cy="72008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EE100A-6CE8-FA4E-9ACF-9AE70FD1C46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IoT Master Slides21092018</a:t>
            </a:r>
          </a:p>
        </p:txBody>
      </p:sp>
    </p:spTree>
    <p:extLst>
      <p:ext uri="{BB962C8B-B14F-4D97-AF65-F5344CB8AC3E}">
        <p14:creationId xmlns:p14="http://schemas.microsoft.com/office/powerpoint/2010/main" val="272245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Shape 445"/>
          <p:cNvSpPr txBox="1">
            <a:spLocks noGrp="1"/>
          </p:cNvSpPr>
          <p:nvPr>
            <p:ph type="title"/>
          </p:nvPr>
        </p:nvSpPr>
        <p:spPr>
          <a:xfrm>
            <a:off x="695400" y="153204"/>
            <a:ext cx="9880376" cy="994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3200" b="0" i="0" u="none" strike="noStrike" cap="none" dirty="0">
                <a:solidFill>
                  <a:srgbClr val="00B3BE"/>
                </a:solidFill>
                <a:latin typeface="Verdana"/>
                <a:ea typeface="Verdana"/>
                <a:cs typeface="Verdana"/>
                <a:sym typeface="Verdana"/>
              </a:rPr>
              <a:t>Status of NB-IoT Work Items</a:t>
            </a:r>
            <a:endParaRPr dirty="0"/>
          </a:p>
        </p:txBody>
      </p:sp>
      <p:sp>
        <p:nvSpPr>
          <p:cNvPr id="446" name="Shape 446"/>
          <p:cNvSpPr txBox="1">
            <a:spLocks noGrp="1"/>
          </p:cNvSpPr>
          <p:nvPr>
            <p:ph type="body" idx="1"/>
          </p:nvPr>
        </p:nvSpPr>
        <p:spPr>
          <a:xfrm>
            <a:off x="695399" y="1124744"/>
            <a:ext cx="10801201" cy="5594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7994"/>
              </a:buClr>
              <a:buSzPts val="2800"/>
              <a:buFont typeface="Calibri"/>
              <a:buChar char="•"/>
            </a:pPr>
            <a:r>
              <a:rPr lang="en-CA" sz="2800" dirty="0">
                <a:latin typeface="Calibri"/>
                <a:ea typeface="Calibri"/>
                <a:cs typeface="Calibri"/>
                <a:sym typeface="Calibri"/>
              </a:rPr>
              <a:t>7+  Work Items on NB-IoT are currently in place and/or underway:</a:t>
            </a:r>
            <a:endParaRPr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Clr>
                <a:srgbClr val="007994"/>
              </a:buClr>
              <a:buSzPts val="2200"/>
              <a:buFont typeface="Verdana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47" name="Shape 447"/>
          <p:cNvSpPr txBox="1">
            <a:spLocks noGrp="1"/>
          </p:cNvSpPr>
          <p:nvPr>
            <p:ph type="sldNum" idx="12"/>
          </p:nvPr>
        </p:nvSpPr>
        <p:spPr>
          <a:xfrm>
            <a:off x="9300633" y="0"/>
            <a:ext cx="28448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 sz="1000" b="1">
                <a:solidFill>
                  <a:srgbClr val="A8A8A8"/>
                </a:solidFill>
                <a:latin typeface="Verdana"/>
                <a:ea typeface="Verdana"/>
                <a:cs typeface="Verdana"/>
                <a:sym typeface="Verdana"/>
              </a:rPr>
              <a:t>9</a:t>
            </a:fld>
            <a:endParaRPr sz="1000" b="1" dirty="0">
              <a:solidFill>
                <a:srgbClr val="A8A8A8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41CB77B-3766-43E8-840D-E651F8DB0769}"/>
              </a:ext>
            </a:extLst>
          </p:cNvPr>
          <p:cNvSpPr/>
          <p:nvPr/>
        </p:nvSpPr>
        <p:spPr>
          <a:xfrm>
            <a:off x="10344472" y="6093296"/>
            <a:ext cx="1528660" cy="65125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2BAF5FB-D263-4883-87F6-0E08BE6E616F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812595" y="2029544"/>
          <a:ext cx="10756013" cy="4495800"/>
        </p:xfrm>
        <a:graphic>
          <a:graphicData uri="http://schemas.openxmlformats.org/drawingml/2006/table">
            <a:tbl>
              <a:tblPr firstRow="1" bandRow="1"/>
              <a:tblGrid>
                <a:gridCol w="2266518">
                  <a:extLst>
                    <a:ext uri="{9D8B030D-6E8A-4147-A177-3AD203B41FA5}">
                      <a16:colId xmlns:a16="http://schemas.microsoft.com/office/drawing/2014/main" val="3884575236"/>
                    </a:ext>
                  </a:extLst>
                </a:gridCol>
                <a:gridCol w="4904157">
                  <a:extLst>
                    <a:ext uri="{9D8B030D-6E8A-4147-A177-3AD203B41FA5}">
                      <a16:colId xmlns:a16="http://schemas.microsoft.com/office/drawing/2014/main" val="2293956114"/>
                    </a:ext>
                  </a:extLst>
                </a:gridCol>
                <a:gridCol w="3585338">
                  <a:extLst>
                    <a:ext uri="{9D8B030D-6E8A-4147-A177-3AD203B41FA5}">
                      <a16:colId xmlns:a16="http://schemas.microsoft.com/office/drawing/2014/main" val="28641246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A" sz="1600" b="1" dirty="0">
                          <a:solidFill>
                            <a:schemeClr val="tx1"/>
                          </a:solidFill>
                        </a:rPr>
                        <a:t>WI 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600" b="1" dirty="0">
                          <a:solidFill>
                            <a:schemeClr val="tx1"/>
                          </a:solidFill>
                        </a:rPr>
                        <a:t>WI-Name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600" b="1" dirty="0">
                          <a:solidFill>
                            <a:schemeClr val="tx1"/>
                          </a:solidFill>
                        </a:rPr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18871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1600" dirty="0"/>
                        <a:t>WI-257-xx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600" dirty="0"/>
                        <a:t>NB-IoT Protocol Conformance Testing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600" dirty="0"/>
                        <a:t>Active in Certification. Additional bands are in development.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58620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1600" dirty="0"/>
                        <a:t>WI-258-xx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600" dirty="0"/>
                        <a:t>NB-IoT RRM Testing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600" dirty="0"/>
                        <a:t>Active in Certification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68228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1600" dirty="0"/>
                        <a:t>WI-259-xx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600" dirty="0"/>
                        <a:t>NB-IoT RF Conformance Testing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600" dirty="0"/>
                        <a:t>Active in Certification. Additional bands are in development.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79695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WI-266-xx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USIM/USAT interworking with NB-IoT Rel-13</a:t>
                      </a:r>
                      <a:endParaRPr lang="en-CA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600" dirty="0"/>
                        <a:t>Active in Certification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32108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1600" dirty="0"/>
                        <a:t>WI-293-xx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600" dirty="0"/>
                        <a:t>NB-IoT RF Conformance Testing Enhancements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600" dirty="0"/>
                        <a:t>In development. Target Q4/2018.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5982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1600" dirty="0"/>
                        <a:t>WI-295-xx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600" dirty="0"/>
                        <a:t>eNB-IoT Protocol Testing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600" dirty="0"/>
                        <a:t>In development. Target Q4/2018.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438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WI-301-xx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UICC deactivation and UICC suspension when terminal in PSM or eDRX (Rel-14) for LTE CAT M1 and/or NB-IoT</a:t>
                      </a:r>
                      <a:endParaRPr lang="en-CA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CA" sz="16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CA" sz="1600" dirty="0"/>
                        <a:t>In development. Target Q4/2018.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CA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5502405"/>
                  </a:ext>
                </a:extLst>
              </a:tr>
            </a:tbl>
          </a:graphicData>
        </a:graphic>
      </p:graphicFrame>
      <p:pic>
        <p:nvPicPr>
          <p:cNvPr id="7" name="Shape 439" descr="Image result for NB-IoT">
            <a:extLst>
              <a:ext uri="{FF2B5EF4-FFF2-40B4-BE49-F238E27FC236}">
                <a16:creationId xmlns:a16="http://schemas.microsoft.com/office/drawing/2014/main" id="{0064ECD7-376B-4D4B-B18A-B160AFC9B44F}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8749" t="19311" r="15743" b="17546"/>
          <a:stretch/>
        </p:blipFill>
        <p:spPr>
          <a:xfrm>
            <a:off x="10711674" y="166310"/>
            <a:ext cx="1271236" cy="119215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CAAE76-EF0B-284A-B0E7-D5BD6FB51E0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IoT Master Slides21092018</a:t>
            </a:r>
          </a:p>
        </p:txBody>
      </p:sp>
    </p:spTree>
    <p:extLst>
      <p:ext uri="{BB962C8B-B14F-4D97-AF65-F5344CB8AC3E}">
        <p14:creationId xmlns:p14="http://schemas.microsoft.com/office/powerpoint/2010/main" val="1672630513"/>
      </p:ext>
    </p:extLst>
  </p:cSld>
  <p:clrMapOvr>
    <a:masterClrMapping/>
  </p:clrMapOvr>
</p:sld>
</file>

<file path=ppt/theme/theme1.xml><?xml version="1.0" encoding="utf-8"?>
<a:theme xmlns:a="http://schemas.openxmlformats.org/drawingml/2006/main" name="GCF 2015 16x9 PowerPoint template 19022015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GCF 2015 16x9 PowerPoint template 19022015" id="{032F27AC-4F0A-4619-9CDE-C24CDBA47AFA}" vid="{D0AAAE49-274F-491B-A5F3-49D390E54A40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GCF 2015 16x9 PowerPoint template 19022015</Template>
  <TotalTime>6977</TotalTime>
  <Words>942</Words>
  <Application>Microsoft Office PowerPoint</Application>
  <PresentationFormat>Widescreen</PresentationFormat>
  <Paragraphs>181</Paragraphs>
  <Slides>12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MS PGothic</vt:lpstr>
      <vt:lpstr>MS PGothic</vt:lpstr>
      <vt:lpstr>Arial</vt:lpstr>
      <vt:lpstr>Calibri</vt:lpstr>
      <vt:lpstr>Verdana</vt:lpstr>
      <vt:lpstr>GCF 2015 16x9 PowerPoint template 19022015</vt:lpstr>
      <vt:lpstr>IoT Master Slides</vt:lpstr>
      <vt:lpstr>GCF Internet of Things (IoT) Certification</vt:lpstr>
      <vt:lpstr>Mobile device interaction &amp; dependencies are evolving…</vt:lpstr>
      <vt:lpstr>Expanding beyond the consumer space</vt:lpstr>
      <vt:lpstr>Enabling certification for IoT verticals</vt:lpstr>
      <vt:lpstr>Addressing some of the challenges of IoT</vt:lpstr>
      <vt:lpstr>GCF IoT Priorities</vt:lpstr>
      <vt:lpstr>Status of LTE CAT-M Work Items</vt:lpstr>
      <vt:lpstr>Status of NB-IoT Work Items</vt:lpstr>
      <vt:lpstr>oneM2M Application Layer Certification</vt:lpstr>
      <vt:lpstr>Status of Automotive Work Items</vt:lpstr>
      <vt:lpstr>IoT Summary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Lars Nielsen</cp:lastModifiedBy>
  <cp:revision>124</cp:revision>
  <dcterms:created xsi:type="dcterms:W3CDTF">2015-02-23T16:12:12Z</dcterms:created>
  <dcterms:modified xsi:type="dcterms:W3CDTF">2018-09-21T11:29:18Z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